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69" r:id="rId3"/>
    <p:sldId id="305" r:id="rId4"/>
    <p:sldId id="258" r:id="rId5"/>
    <p:sldId id="259" r:id="rId6"/>
    <p:sldId id="260" r:id="rId7"/>
    <p:sldId id="273" r:id="rId8"/>
    <p:sldId id="262" r:id="rId9"/>
    <p:sldId id="271" r:id="rId10"/>
    <p:sldId id="277" r:id="rId11"/>
    <p:sldId id="275" r:id="rId12"/>
    <p:sldId id="272" r:id="rId13"/>
    <p:sldId id="276" r:id="rId14"/>
    <p:sldId id="263" r:id="rId15"/>
    <p:sldId id="287" r:id="rId16"/>
    <p:sldId id="288" r:id="rId17"/>
    <p:sldId id="274" r:id="rId18"/>
    <p:sldId id="296" r:id="rId19"/>
    <p:sldId id="278" r:id="rId20"/>
    <p:sldId id="279" r:id="rId21"/>
    <p:sldId id="284" r:id="rId22"/>
    <p:sldId id="280" r:id="rId23"/>
    <p:sldId id="293" r:id="rId24"/>
    <p:sldId id="294" r:id="rId25"/>
    <p:sldId id="295" r:id="rId26"/>
    <p:sldId id="281" r:id="rId27"/>
    <p:sldId id="282" r:id="rId28"/>
    <p:sldId id="311" r:id="rId29"/>
    <p:sldId id="286" r:id="rId30"/>
    <p:sldId id="265" r:id="rId31"/>
    <p:sldId id="283" r:id="rId32"/>
    <p:sldId id="291" r:id="rId33"/>
    <p:sldId id="266" r:id="rId34"/>
    <p:sldId id="285" r:id="rId35"/>
    <p:sldId id="290" r:id="rId36"/>
    <p:sldId id="289" r:id="rId37"/>
    <p:sldId id="315" r:id="rId38"/>
    <p:sldId id="310" r:id="rId39"/>
    <p:sldId id="312" r:id="rId40"/>
    <p:sldId id="308" r:id="rId41"/>
    <p:sldId id="309" r:id="rId42"/>
    <p:sldId id="306" r:id="rId43"/>
    <p:sldId id="304" r:id="rId44"/>
    <p:sldId id="307" r:id="rId45"/>
    <p:sldId id="313" r:id="rId46"/>
    <p:sldId id="314" r:id="rId47"/>
    <p:sldId id="298" r:id="rId48"/>
    <p:sldId id="299" r:id="rId49"/>
    <p:sldId id="300" r:id="rId50"/>
    <p:sldId id="301" r:id="rId51"/>
    <p:sldId id="302" r:id="rId52"/>
    <p:sldId id="303" r:id="rId5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0281DB-8BEE-43D4-A63C-BA463F47E862}" type="slidenum">
              <a:rPr lang="hu-HU" altLang="hu-HU"/>
              <a:pPr eaLnBrk="1" hangingPunct="1"/>
              <a:t>18</a:t>
            </a:fld>
            <a:endParaRPr lang="hu-HU" altLang="hu-H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27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15306B-871B-46FF-960C-2D1B6B0CE6E1}" type="slidenum">
              <a:rPr lang="hu-HU" altLang="hu-HU"/>
              <a:pPr eaLnBrk="1" hangingPunct="1"/>
              <a:t>43</a:t>
            </a:fld>
            <a:endParaRPr lang="hu-HU" altLang="hu-H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9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F623D4-A1CA-4327-BF53-2EFEA6153F72}" type="slidenum">
              <a:rPr lang="hu-HU" altLang="hu-HU"/>
              <a:pPr eaLnBrk="1" hangingPunct="1"/>
              <a:t>44</a:t>
            </a:fld>
            <a:endParaRPr lang="hu-HU" altLang="hu-H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7A603-A9A1-4CA9-9283-EE786DF0BDE5}" type="slidenum">
              <a:rPr lang="hu-HU" altLang="hu-HU"/>
              <a:pPr eaLnBrk="1" hangingPunct="1"/>
              <a:t>47</a:t>
            </a:fld>
            <a:endParaRPr lang="hu-HU" altLang="hu-H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3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8E186A-6680-4E9A-B763-D03F3B680895}" type="slidenum">
              <a:rPr lang="hu-HU" altLang="hu-HU"/>
              <a:pPr eaLnBrk="1" hangingPunct="1"/>
              <a:t>48</a:t>
            </a:fld>
            <a:endParaRPr lang="hu-HU" altLang="hu-H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98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43CB92-9220-41A4-9E62-4832DC00774C}" type="slidenum">
              <a:rPr lang="hu-HU" altLang="hu-HU"/>
              <a:pPr eaLnBrk="1" hangingPunct="1"/>
              <a:t>49</a:t>
            </a:fld>
            <a:endParaRPr lang="hu-HU" altLang="hu-H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6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FF624C-4829-458B-A070-4C11B03CAEA6}" type="slidenum">
              <a:rPr lang="hu-HU" altLang="hu-HU"/>
              <a:pPr eaLnBrk="1" hangingPunct="1"/>
              <a:t>50</a:t>
            </a:fld>
            <a:endParaRPr lang="hu-HU" altLang="hu-H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02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BED166-E9C5-457E-B1E0-4F7E1F3B0D5F}" type="slidenum">
              <a:rPr lang="hu-HU" altLang="hu-HU"/>
              <a:pPr eaLnBrk="1" hangingPunct="1"/>
              <a:t>51</a:t>
            </a:fld>
            <a:endParaRPr lang="hu-HU" altLang="hu-H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90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10C1D4-9ECD-44C7-94F0-C94B171D005B}" type="slidenum">
              <a:rPr lang="hu-HU" altLang="hu-HU"/>
              <a:pPr eaLnBrk="1" hangingPunct="1"/>
              <a:t>52</a:t>
            </a:fld>
            <a:endParaRPr lang="hu-HU" altLang="hu-H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6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95145-18C3-4974-AB09-9832A1C5A35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904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11.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043608" y="34290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3600" b="1" dirty="0" smtClean="0"/>
              <a:t>A japán fejlesztő állam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„</a:t>
            </a:r>
            <a:r>
              <a:rPr lang="hu-HU" dirty="0" smtClean="0"/>
              <a:t>Nem </a:t>
            </a:r>
            <a:r>
              <a:rPr lang="hu-HU" dirty="0"/>
              <a:t>csak a japán bürokrácia, de a japán politikai rendszer működésében is </a:t>
            </a:r>
            <a:r>
              <a:rPr lang="hu-HU" dirty="0" smtClean="0"/>
              <a:t>fennmaradtak </a:t>
            </a:r>
            <a:r>
              <a:rPr lang="hu-HU" dirty="0"/>
              <a:t>útfüggőségi jellemzők. </a:t>
            </a:r>
            <a:r>
              <a:rPr lang="hu-HU" dirty="0" smtClean="0"/>
              <a:t>A </a:t>
            </a:r>
            <a:r>
              <a:rPr lang="hu-HU" dirty="0" err="1"/>
              <a:t>meidzsi-korszakban</a:t>
            </a:r>
            <a:r>
              <a:rPr lang="hu-HU" dirty="0"/>
              <a:t> szilárdult meg az a japán politikai </a:t>
            </a:r>
            <a:r>
              <a:rPr lang="hu-HU" dirty="0" smtClean="0"/>
              <a:t>mechanizmus</a:t>
            </a:r>
            <a:r>
              <a:rPr lang="hu-HU" dirty="0"/>
              <a:t>, amelyben </a:t>
            </a:r>
            <a:r>
              <a:rPr lang="hu-HU" b="1" dirty="0"/>
              <a:t>a hivatalnokok kezdeményeznek </a:t>
            </a:r>
            <a:r>
              <a:rPr lang="hu-HU" dirty="0"/>
              <a:t>és végigvisznek politikai </a:t>
            </a:r>
            <a:r>
              <a:rPr lang="hu-HU" dirty="0" smtClean="0"/>
              <a:t>vonalakat</a:t>
            </a:r>
            <a:r>
              <a:rPr lang="hu-HU" dirty="0"/>
              <a:t>, és ennek során együttműködnek pártpolitikusokkal a törvényhozásban</a:t>
            </a:r>
            <a:r>
              <a:rPr lang="hu-HU" dirty="0" smtClean="0"/>
              <a:t>. </a:t>
            </a:r>
            <a:r>
              <a:rPr lang="hu-HU" dirty="0"/>
              <a:t>… </a:t>
            </a:r>
            <a:r>
              <a:rPr lang="hu-HU" b="1" dirty="0"/>
              <a:t>a </a:t>
            </a:r>
            <a:r>
              <a:rPr lang="hu-HU" b="1" dirty="0" err="1"/>
              <a:t>meidzsi-korszak</a:t>
            </a:r>
            <a:r>
              <a:rPr lang="hu-HU" b="1" dirty="0"/>
              <a:t> óta a japán bürokrácia az információk monopolizálásával és </a:t>
            </a:r>
            <a:r>
              <a:rPr lang="hu-HU" b="1" dirty="0" smtClean="0"/>
              <a:t>saját </a:t>
            </a:r>
            <a:r>
              <a:rPr lang="hu-HU" b="1" dirty="0"/>
              <a:t>szakértelmével túlerőre tett szert a politikaformálásban.” </a:t>
            </a:r>
            <a:r>
              <a:rPr lang="hu-HU" dirty="0"/>
              <a:t>(</a:t>
            </a:r>
            <a:r>
              <a:rPr lang="hu-HU" i="1" dirty="0" err="1"/>
              <a:t>Hori</a:t>
            </a:r>
            <a:r>
              <a:rPr lang="hu-HU" i="1" dirty="0"/>
              <a:t> </a:t>
            </a:r>
            <a:r>
              <a:rPr lang="hu-HU" dirty="0"/>
              <a:t>[2005] 13–14. o.)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27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japán fejlődés a II. </a:t>
            </a:r>
            <a:r>
              <a:rPr lang="hu-HU" dirty="0" err="1"/>
              <a:t>vh</a:t>
            </a:r>
            <a:r>
              <a:rPr lang="hu-HU" dirty="0"/>
              <a:t>. előtt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hu-HU" sz="2800" b="1" dirty="0" smtClean="0"/>
              <a:t>Az akkor kialakult struktúra alkotja az alapját a fejlesztő államnak</a:t>
            </a:r>
          </a:p>
          <a:p>
            <a:r>
              <a:rPr lang="hu-HU" sz="2800" b="1" dirty="0" smtClean="0"/>
              <a:t>Az erős és képzett hivatalnoki réteg és a kiépülő nagy vállalatok (</a:t>
            </a:r>
            <a:r>
              <a:rPr lang="hu-HU" sz="2800" b="1" dirty="0" err="1" smtClean="0"/>
              <a:t>zaibatsuk</a:t>
            </a:r>
            <a:r>
              <a:rPr lang="hu-HU" sz="2800" b="1" dirty="0" smtClean="0"/>
              <a:t>), konglomerátumok szövetsége</a:t>
            </a:r>
          </a:p>
          <a:p>
            <a:r>
              <a:rPr lang="hu-HU" sz="2800" dirty="0"/>
              <a:t>Ez a modernizáció eredménye volt: a megerősödött japán tőke részt kért a hatalomból és ehhez idomult a bürokrácia </a:t>
            </a:r>
            <a:r>
              <a:rPr lang="hu-HU" sz="2800" dirty="0" smtClean="0"/>
              <a:t>is</a:t>
            </a:r>
          </a:p>
          <a:p>
            <a:r>
              <a:rPr lang="hu-HU" sz="2800" dirty="0" smtClean="0"/>
              <a:t>A </a:t>
            </a:r>
            <a:r>
              <a:rPr lang="hu-HU" sz="2800" dirty="0" err="1" smtClean="0"/>
              <a:t>Taiso</a:t>
            </a:r>
            <a:r>
              <a:rPr lang="hu-HU" sz="2800" dirty="0" smtClean="0"/>
              <a:t> demokrácia kudarca 1932 után. A liberalizáció elmaradt, helyette fasizálódás</a:t>
            </a:r>
          </a:p>
          <a:p>
            <a:r>
              <a:rPr lang="hu-HU" sz="2800" dirty="0" smtClean="0"/>
              <a:t>A hivatalnoki réteg is átalakul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354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88640"/>
            <a:ext cx="8712968" cy="5611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69850" algn="just">
              <a:lnSpc>
                <a:spcPct val="91000"/>
              </a:lnSpc>
              <a:spcBef>
                <a:spcPts val="1095"/>
              </a:spcBef>
              <a:spcAft>
                <a:spcPts val="0"/>
              </a:spcAft>
            </a:pPr>
            <a:r>
              <a:rPr lang="hu-HU" sz="2400" dirty="0" smtClean="0">
                <a:latin typeface="+mn-lt"/>
              </a:rPr>
              <a:t>„Miközben </a:t>
            </a:r>
            <a:r>
              <a:rPr lang="hu-HU" sz="2400" dirty="0">
                <a:latin typeface="+mn-lt"/>
              </a:rPr>
              <a:t>a 19. század második felében a szamurájok közül számosan külföldi tapasztalatokat is szereztek, valójában sok szempontból a múlt emberei voltak. </a:t>
            </a:r>
            <a:r>
              <a:rPr lang="hu-HU" sz="2400" b="1" dirty="0" smtClean="0">
                <a:latin typeface="+mn-lt"/>
              </a:rPr>
              <a:t>A </a:t>
            </a:r>
            <a:r>
              <a:rPr lang="hu-HU" sz="2400" b="1" dirty="0">
                <a:latin typeface="+mn-lt"/>
              </a:rPr>
              <a:t>japán hivatalnokokat ugyanaz a kettőség jellemezte, mint az egész </a:t>
            </a:r>
            <a:r>
              <a:rPr lang="hu-HU" sz="2400" b="1" dirty="0" err="1">
                <a:latin typeface="+mn-lt"/>
              </a:rPr>
              <a:t>meidzsi-korszakot</a:t>
            </a:r>
            <a:r>
              <a:rPr lang="hu-HU" sz="2400" b="1" dirty="0">
                <a:latin typeface="+mn-lt"/>
              </a:rPr>
              <a:t>. </a:t>
            </a:r>
            <a:r>
              <a:rPr lang="hu-HU" sz="2400" b="1" dirty="0" smtClean="0">
                <a:latin typeface="+mn-lt"/>
              </a:rPr>
              <a:t>Egyrészt </a:t>
            </a:r>
            <a:r>
              <a:rPr lang="hu-HU" sz="2400" b="1" dirty="0">
                <a:latin typeface="+mn-lt"/>
              </a:rPr>
              <a:t>a modernizáció elkötelezett megvalósítói voltak, másrészt közben rájuk is hatott a múltból  visszamaradt ethosz. </a:t>
            </a:r>
            <a:r>
              <a:rPr lang="hu-HU" sz="2400" b="1" dirty="0" smtClean="0">
                <a:latin typeface="+mn-lt"/>
              </a:rPr>
              <a:t>Ez </a:t>
            </a:r>
            <a:r>
              <a:rPr lang="hu-HU" sz="2400" b="1" dirty="0">
                <a:latin typeface="+mn-lt"/>
              </a:rPr>
              <a:t>a kettőség azonban sajátos  </a:t>
            </a:r>
            <a:r>
              <a:rPr lang="hu-HU" sz="2400" b="1" dirty="0" smtClean="0">
                <a:latin typeface="+mn-lt"/>
              </a:rPr>
              <a:t>hatékonyságot </a:t>
            </a:r>
            <a:r>
              <a:rPr lang="hu-HU" sz="2400" b="1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eredményezett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. „a hatalmat gyakoroló bürokratikus szervezetet </a:t>
            </a:r>
            <a:r>
              <a:rPr lang="hu-HU" sz="2400" b="1" spc="-1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még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mindig a </a:t>
            </a:r>
            <a:r>
              <a:rPr lang="hu-HU" sz="2400" b="1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»régi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Japán</a:t>
            </a:r>
            <a:r>
              <a:rPr lang="hu-HU" sz="2400" b="1" spc="-13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szelleme«</a:t>
            </a:r>
            <a:r>
              <a:rPr lang="hu-HU" sz="2400" b="1" spc="-13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hajtja,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és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erejét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ugyanezzel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feudális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eszmével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áthatott</a:t>
            </a:r>
            <a:r>
              <a:rPr lang="hu-HU" sz="2400" b="1" spc="-1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népességtől kapja… a feudális lojalitás szilárd eszme, megbecsüli az anyagi </a:t>
            </a:r>
            <a:r>
              <a:rPr lang="hu-HU" sz="2400" b="1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hatékonyságot, </a:t>
            </a:r>
            <a:r>
              <a:rPr lang="hu-HU" sz="2400" b="1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sajátos</a:t>
            </a:r>
            <a:r>
              <a:rPr lang="hu-HU" sz="2400" b="1" spc="-14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összetételében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rejlik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Japán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ereje.”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spc="-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(</a:t>
            </a:r>
            <a:r>
              <a:rPr lang="hu-HU" sz="2400" b="1" i="1" spc="-20" dirty="0" err="1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Veblen</a:t>
            </a:r>
            <a:r>
              <a:rPr lang="hu-HU" sz="2400" b="1" i="1" spc="-14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spc="-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[1915]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25–29.</a:t>
            </a:r>
            <a:r>
              <a:rPr lang="hu-HU" sz="2400" b="1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b="1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o</a:t>
            </a:r>
            <a:r>
              <a:rPr lang="hu-HU" sz="2400" b="1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.)</a:t>
            </a:r>
            <a:endParaRPr lang="hu-HU" sz="2400" b="1" spc="-160" dirty="0">
              <a:solidFill>
                <a:srgbClr val="1A171C"/>
              </a:solidFill>
              <a:latin typeface="+mn-lt"/>
              <a:ea typeface="Minion Pro" panose="02040503050306020203" pitchFamily="18" charset="0"/>
              <a:cs typeface="Minion Pro" panose="02040503050306020203" pitchFamily="18" charset="0"/>
            </a:endParaRPr>
          </a:p>
          <a:p>
            <a:pPr marL="97155" marR="69850" algn="just">
              <a:lnSpc>
                <a:spcPct val="91000"/>
              </a:lnSpc>
              <a:spcBef>
                <a:spcPts val="1095"/>
              </a:spcBef>
              <a:spcAft>
                <a:spcPts val="0"/>
              </a:spcAft>
            </a:pPr>
            <a:r>
              <a:rPr lang="hu-HU" sz="2400" b="1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400" spc="-2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rendszer</a:t>
            </a:r>
            <a:r>
              <a:rPr lang="hu-HU" sz="2400" spc="-14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lényegét</a:t>
            </a:r>
            <a:r>
              <a:rPr lang="hu-HU" sz="2400" spc="1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tekintve</a:t>
            </a:r>
            <a:r>
              <a:rPr lang="hu-HU" sz="2400" spc="-165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császári</a:t>
            </a:r>
            <a:r>
              <a:rPr lang="hu-HU" sz="2400" spc="-16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palástba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spc="-2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bújtatott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„bürokratikus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diktatúra”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volt,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ahol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400" spc="-17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uralkodónak</a:t>
            </a:r>
            <a:r>
              <a:rPr lang="hu-HU" sz="2400" spc="2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csak</a:t>
            </a:r>
            <a:r>
              <a:rPr lang="hu-HU" sz="2400" spc="-16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ceremoniális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szerep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jutott.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Mindez</a:t>
            </a:r>
            <a:r>
              <a:rPr lang="hu-HU" sz="2400" spc="-16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igen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spc="-15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jól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működő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rendszert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hozott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létre: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400" spc="-16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japán</a:t>
            </a:r>
            <a:r>
              <a:rPr lang="hu-HU" sz="2400" spc="1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bürokrácia </a:t>
            </a:r>
            <a:r>
              <a:rPr lang="hu-HU" sz="2400" dirty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kiválóan vezényelte az átalakulást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. (</a:t>
            </a:r>
            <a:r>
              <a:rPr lang="hu-HU" sz="2400" dirty="0" err="1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Muraközy</a:t>
            </a:r>
            <a:r>
              <a:rPr lang="hu-HU" sz="2400" dirty="0" smtClean="0">
                <a:solidFill>
                  <a:srgbClr val="1A171C"/>
                </a:solidFill>
                <a:latin typeface="+mn-lt"/>
                <a:ea typeface="Minion Pro" panose="02040503050306020203" pitchFamily="18" charset="0"/>
                <a:cs typeface="Minion Pro" panose="02040503050306020203" pitchFamily="18" charset="0"/>
              </a:rPr>
              <a:t> 173.) </a:t>
            </a:r>
            <a:endParaRPr lang="hu-HU" sz="2400" dirty="0">
              <a:effectLst/>
              <a:latin typeface="+mn-lt"/>
              <a:ea typeface="Minion Pro" panose="02040503050306020203" pitchFamily="18" charset="0"/>
              <a:cs typeface="Minion Pro" panose="020405030503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03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16632"/>
            <a:ext cx="8784976" cy="5814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102235" indent="125730" algn="just">
              <a:lnSpc>
                <a:spcPct val="91000"/>
              </a:lnSpc>
              <a:spcAft>
                <a:spcPts val="0"/>
              </a:spcAft>
            </a:pP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„Ekkorra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 hivatalnokok új reformnemzedéke nőtt ki,  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nem </a:t>
            </a:r>
            <a:r>
              <a:rPr lang="hu-HU" sz="2800" spc="-2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kevésbé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ambiciózusan,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de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egészen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más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szemléletben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és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módszerekkel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kívánta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ország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sorsát formálni.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z</a:t>
            </a:r>
            <a:r>
              <a:rPr lang="hu-HU" sz="2800" spc="-7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alapító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elődök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alapelvét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átvéve,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szép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3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jövőt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bürokratikus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diktatúra</a:t>
            </a:r>
            <a:r>
              <a:rPr lang="hu-HU" sz="2800" spc="-7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kereté</a:t>
            </a:r>
            <a:r>
              <a:rPr lang="hu-HU" sz="2800" spc="-1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ben</a:t>
            </a:r>
            <a:r>
              <a:rPr lang="hu-HU" sz="2800" spc="-11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képzelték</a:t>
            </a:r>
            <a:r>
              <a:rPr lang="hu-HU" sz="2800" spc="-11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el … </a:t>
            </a:r>
            <a:r>
              <a:rPr lang="hu-HU" sz="2800" spc="-2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párhuzamosan erősödött</a:t>
            </a:r>
            <a:r>
              <a:rPr lang="hu-HU" sz="2800" spc="-9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irányzat,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amely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katonai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terjeszkedésekben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látta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jövőbeli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előrehaladás</a:t>
            </a:r>
            <a:r>
              <a:rPr lang="hu-HU" sz="2800" spc="-9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zálo</a:t>
            </a:r>
            <a:r>
              <a:rPr lang="hu-HU" sz="2800" spc="-2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gát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,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és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ebben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természetesen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hadseregnek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szánták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meghatározó</a:t>
            </a:r>
            <a:r>
              <a:rPr lang="hu-HU" sz="2800" spc="-1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szerepet.</a:t>
            </a:r>
            <a:endParaRPr lang="hu-HU" sz="2800" dirty="0">
              <a:latin typeface="Minion Pro" panose="02040503050306020203" pitchFamily="18" charset="0"/>
              <a:ea typeface="Minion Pro" panose="02040503050306020203" pitchFamily="18" charset="0"/>
              <a:cs typeface="Minion Pro" panose="02040503050306020203" pitchFamily="18" charset="0"/>
            </a:endParaRPr>
          </a:p>
          <a:p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Ez</a:t>
            </a:r>
            <a:r>
              <a:rPr lang="hu-HU" sz="2800" spc="-14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militarista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felfogás,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természetes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módon,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ugyanabba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irányba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vitt,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mint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14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2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reform-</a:t>
            </a:r>
            <a:r>
              <a:rPr lang="hu-HU" sz="2800" spc="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bürokratáké</a:t>
            </a:r>
            <a:r>
              <a:rPr lang="hu-HU" sz="2800" spc="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: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felesleges, sőt </a:t>
            </a:r>
            <a:r>
              <a:rPr lang="hu-HU" sz="2800" spc="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káros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minden </a:t>
            </a:r>
            <a:r>
              <a:rPr lang="hu-HU" sz="2800" spc="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demokratikus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kontroll.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Vagyis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 katonai diktatúra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az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egyetlen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üdvözítő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megoldás.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Ennek</a:t>
            </a:r>
            <a:r>
              <a:rPr lang="hu-HU" sz="2800" spc="-5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próbáit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hadsereg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számára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spc="-5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gyar</a:t>
            </a:r>
            <a:r>
              <a:rPr lang="hu-HU" sz="2800" spc="-15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matosítások</a:t>
            </a:r>
            <a:r>
              <a:rPr lang="hu-HU" sz="2800" spc="-3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jelentették,</a:t>
            </a:r>
            <a:r>
              <a:rPr lang="hu-HU" sz="2800" spc="-3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spc="-15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majd</a:t>
            </a:r>
            <a:r>
              <a:rPr lang="hu-HU" sz="2800" spc="-3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b="1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a</a:t>
            </a:r>
            <a:r>
              <a:rPr lang="hu-HU" sz="2800" b="1" spc="-3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b="1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mandzsúriai</a:t>
            </a:r>
            <a:r>
              <a:rPr lang="hu-HU" sz="2800" b="1" spc="-30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</a:t>
            </a:r>
            <a:r>
              <a:rPr lang="hu-HU" sz="2800" b="1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kísérlet.” 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(</a:t>
            </a:r>
            <a:r>
              <a:rPr lang="hu-HU" sz="2800" dirty="0" err="1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Muraközy</a:t>
            </a:r>
            <a:r>
              <a:rPr lang="hu-HU" sz="2800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 173)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851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hu-HU" altLang="hu-HU" sz="3200" dirty="0" smtClean="0"/>
              <a:t>Közvetlen előzmény: A </a:t>
            </a:r>
            <a:r>
              <a:rPr lang="hu-HU" altLang="hu-HU" sz="3200" dirty="0" err="1"/>
              <a:t>mandzsúria</a:t>
            </a:r>
            <a:r>
              <a:rPr lang="hu-HU" altLang="hu-HU" sz="3200" dirty="0"/>
              <a:t> </a:t>
            </a:r>
            <a:r>
              <a:rPr lang="hu-HU" altLang="hu-HU" sz="3200" dirty="0" smtClean="0"/>
              <a:t>kísérlet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486" y="692696"/>
            <a:ext cx="8518993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b="1" dirty="0" err="1" smtClean="0"/>
              <a:t>Mandzsukó</a:t>
            </a:r>
            <a:r>
              <a:rPr lang="hu-HU" altLang="hu-HU" sz="2800" b="1" dirty="0" smtClean="0"/>
              <a:t> bábállam mint  a fejlesztő állam </a:t>
            </a:r>
            <a:r>
              <a:rPr lang="hu-HU" altLang="hu-HU" sz="2800" b="1" dirty="0" err="1" smtClean="0"/>
              <a:t>inkubátora</a:t>
            </a:r>
            <a:endParaRPr lang="hu-HU" altLang="hu-HU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Erős jobbratolódás a válság következtében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 + külső hatások (német, szovjet tapasztalatok)</a:t>
            </a:r>
          </a:p>
          <a:p>
            <a:r>
              <a:rPr lang="hu-HU" sz="2800" b="1" dirty="0" smtClean="0"/>
              <a:t>Az állam </a:t>
            </a:r>
            <a:r>
              <a:rPr lang="hu-HU" sz="2800" b="1" dirty="0"/>
              <a:t>által felülről vezérelt </a:t>
            </a:r>
            <a:r>
              <a:rPr lang="hu-HU" sz="2800" b="1" dirty="0" smtClean="0"/>
              <a:t>iparosítás</a:t>
            </a:r>
          </a:p>
          <a:p>
            <a:r>
              <a:rPr lang="hu-HU" sz="2800" b="1" dirty="0" smtClean="0"/>
              <a:t>Tervgazdaság kapitalista alapon</a:t>
            </a:r>
            <a:endParaRPr lang="hu-HU" sz="2800" b="1" dirty="0"/>
          </a:p>
          <a:p>
            <a:r>
              <a:rPr lang="hu-HU" sz="2800" dirty="0"/>
              <a:t>E</a:t>
            </a:r>
            <a:r>
              <a:rPr lang="hu-HU" sz="2800" dirty="0" smtClean="0"/>
              <a:t>z </a:t>
            </a:r>
            <a:r>
              <a:rPr lang="hu-HU" sz="2800" dirty="0"/>
              <a:t>volt az ázsiai fejlesztő állam </a:t>
            </a:r>
            <a:r>
              <a:rPr lang="hu-HU" sz="2800" dirty="0" smtClean="0"/>
              <a:t>első modellje. A </a:t>
            </a:r>
            <a:r>
              <a:rPr lang="hu-HU" sz="2800" dirty="0" err="1"/>
              <a:t>Kvantung-hadsereg</a:t>
            </a:r>
            <a:r>
              <a:rPr lang="hu-HU" sz="2800" dirty="0"/>
              <a:t> mellett működő </a:t>
            </a:r>
            <a:r>
              <a:rPr lang="hu-HU" sz="2800" dirty="0" smtClean="0"/>
              <a:t>fiatal reformhivatalnokok adják a II. </a:t>
            </a:r>
            <a:r>
              <a:rPr lang="hu-HU" sz="2800" dirty="0" err="1" smtClean="0"/>
              <a:t>vh</a:t>
            </a:r>
            <a:r>
              <a:rPr lang="hu-HU" sz="2800" dirty="0" smtClean="0"/>
              <a:t>. </a:t>
            </a:r>
            <a:r>
              <a:rPr lang="hu-HU" sz="2800" dirty="0"/>
              <a:t>u</a:t>
            </a:r>
            <a:r>
              <a:rPr lang="hu-HU" sz="2800" dirty="0" smtClean="0"/>
              <a:t>táni elitet, köztük a legkiválóbb, </a:t>
            </a:r>
            <a:r>
              <a:rPr lang="hu-HU" sz="2800" dirty="0" err="1" smtClean="0"/>
              <a:t>Kisi</a:t>
            </a:r>
            <a:r>
              <a:rPr lang="hu-HU" sz="2800" dirty="0" smtClean="0"/>
              <a:t> </a:t>
            </a:r>
            <a:r>
              <a:rPr lang="hu-HU" sz="2800" dirty="0" err="1" smtClean="0"/>
              <a:t>Nobuszuke</a:t>
            </a:r>
            <a:r>
              <a:rPr lang="hu-HU" sz="2800" dirty="0" smtClean="0"/>
              <a:t>, </a:t>
            </a:r>
            <a:r>
              <a:rPr lang="hu-HU" sz="2800" dirty="0"/>
              <a:t>a későbbi </a:t>
            </a:r>
            <a:r>
              <a:rPr lang="hu-HU" sz="2800" dirty="0" smtClean="0"/>
              <a:t>miniszterelnök</a:t>
            </a:r>
            <a:r>
              <a:rPr lang="hu-HU" sz="2800" dirty="0"/>
              <a:t>, </a:t>
            </a:r>
            <a:r>
              <a:rPr lang="hu-HU" sz="2800" dirty="0" smtClean="0"/>
              <a:t>aki hatvanas </a:t>
            </a:r>
            <a:r>
              <a:rPr lang="hu-HU" sz="2800" dirty="0"/>
              <a:t>évekig a japán csoda alapjainak lerakásáig az ország meghatározó </a:t>
            </a:r>
            <a:r>
              <a:rPr lang="hu-HU" sz="2800" dirty="0" smtClean="0"/>
              <a:t>szereplője.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1614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74638"/>
            <a:ext cx="8640960" cy="5851525"/>
          </a:xfrm>
        </p:spPr>
        <p:txBody>
          <a:bodyPr/>
          <a:lstStyle/>
          <a:p>
            <a:r>
              <a:rPr lang="hu-HU" sz="2800" dirty="0" smtClean="0"/>
              <a:t>A reformhivatalnokok tanulmányozták a német, az amerikai, sőt a szovjet gyakorlatot →Tervhivatal </a:t>
            </a:r>
          </a:p>
          <a:p>
            <a:r>
              <a:rPr lang="hu-HU" sz="2800" dirty="0" smtClean="0"/>
              <a:t>A  </a:t>
            </a:r>
            <a:r>
              <a:rPr lang="hu-HU" sz="2800" dirty="0"/>
              <a:t>stratégiai iparágak állami ellenőrzése, a vidéki régiók iparosítása, a nemzetközi kereskedelem részleges nacionalizálása, különleges </a:t>
            </a:r>
            <a:r>
              <a:rPr lang="hu-HU" sz="2800" dirty="0" smtClean="0"/>
              <a:t>vállalatok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22 stratégiai ágazatban csak állami vagy különleges vállalat</a:t>
            </a:r>
          </a:p>
          <a:p>
            <a:r>
              <a:rPr lang="hu-HU" sz="2400" dirty="0"/>
              <a:t>m</a:t>
            </a:r>
            <a:r>
              <a:rPr lang="hu-HU" sz="2400" dirty="0" smtClean="0"/>
              <a:t>űködhetett, bankszektor</a:t>
            </a:r>
            <a:r>
              <a:rPr lang="hu-HU" sz="2400" dirty="0"/>
              <a:t>, a vasút, a távközlés, a </a:t>
            </a:r>
            <a:r>
              <a:rPr lang="hu-HU" sz="2400" dirty="0" smtClean="0"/>
              <a:t>repülés, az </a:t>
            </a:r>
            <a:r>
              <a:rPr lang="hu-HU" sz="2400" dirty="0"/>
              <a:t>olaj és a vaskitermelés</a:t>
            </a:r>
            <a:r>
              <a:rPr lang="hu-HU" dirty="0" smtClean="0"/>
              <a:t>.)</a:t>
            </a:r>
            <a:endParaRPr lang="hu-HU" sz="2800" dirty="0" smtClean="0"/>
          </a:p>
          <a:p>
            <a:r>
              <a:rPr lang="hu-HU" sz="2800" dirty="0" smtClean="0"/>
              <a:t>Az </a:t>
            </a:r>
            <a:r>
              <a:rPr lang="hu-HU" sz="2800" dirty="0"/>
              <a:t>iparpolitika, az iparfejlesztés volt az egyik központi </a:t>
            </a:r>
            <a:r>
              <a:rPr lang="hu-HU" sz="2800" dirty="0" smtClean="0"/>
              <a:t>jelentőségű területe. Két </a:t>
            </a:r>
            <a:r>
              <a:rPr lang="hu-HU" sz="2800" dirty="0"/>
              <a:t>fő céljuk: </a:t>
            </a:r>
            <a:r>
              <a:rPr lang="hu-HU" sz="2800" i="1" dirty="0"/>
              <a:t>1. </a:t>
            </a:r>
            <a:r>
              <a:rPr lang="hu-HU" sz="2800" dirty="0"/>
              <a:t>az állami ellenőrzés megteremtése és fenntartása, </a:t>
            </a:r>
            <a:r>
              <a:rPr lang="hu-HU" sz="2800" i="1" dirty="0" smtClean="0"/>
              <a:t>2. </a:t>
            </a:r>
            <a:r>
              <a:rPr lang="hu-HU" sz="2800" dirty="0" smtClean="0"/>
              <a:t>a </a:t>
            </a:r>
            <a:r>
              <a:rPr lang="hu-HU" sz="2800" dirty="0"/>
              <a:t>rendelkezésre álló erőforrások elosztásának racionalizálása.</a:t>
            </a:r>
          </a:p>
        </p:txBody>
      </p:sp>
    </p:spTree>
    <p:extLst>
      <p:ext uri="{BB962C8B-B14F-4D97-AF65-F5344CB8AC3E}">
        <p14:creationId xmlns:p14="http://schemas.microsoft.com/office/powerpoint/2010/main" val="315618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88640"/>
            <a:ext cx="871296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MinionPro-Regular"/>
              </a:rPr>
              <a:t>„Iparágakra</a:t>
            </a:r>
            <a:r>
              <a:rPr lang="hu-HU" sz="2400" dirty="0">
                <a:latin typeface="MinionPro-Regular"/>
              </a:rPr>
              <a:t>, sőt </a:t>
            </a:r>
            <a:r>
              <a:rPr lang="hu-HU" sz="2400" dirty="0" smtClean="0">
                <a:latin typeface="MinionPro-Regular"/>
              </a:rPr>
              <a:t>néha az </a:t>
            </a:r>
            <a:r>
              <a:rPr lang="hu-HU" sz="2400" dirty="0">
                <a:latin typeface="MinionPro-Regular"/>
              </a:rPr>
              <a:t>egyes cégekre lebontott terveket készítettek, általában ötéves periódusra. </a:t>
            </a:r>
            <a:r>
              <a:rPr lang="hu-HU" sz="2400" dirty="0" smtClean="0">
                <a:latin typeface="MinionPro-Regular"/>
              </a:rPr>
              <a:t>Ebben számba </a:t>
            </a:r>
            <a:r>
              <a:rPr lang="hu-HU" sz="2400" dirty="0">
                <a:latin typeface="MinionPro-Regular"/>
              </a:rPr>
              <a:t>vették a folyó gazdasági és iparági feltételeket (például az infláció, a </a:t>
            </a:r>
            <a:r>
              <a:rPr lang="hu-HU" sz="2400" dirty="0" smtClean="0">
                <a:latin typeface="MinionPro-Regular"/>
              </a:rPr>
              <a:t>munkanélküliség szintje </a:t>
            </a:r>
            <a:r>
              <a:rPr lang="hu-HU" sz="2400" dirty="0">
                <a:latin typeface="MinionPro-Regular"/>
              </a:rPr>
              <a:t>és a gazdasági növekedés tervezett üteme). A tervben </a:t>
            </a:r>
            <a:r>
              <a:rPr lang="hu-HU" sz="2400" dirty="0" smtClean="0">
                <a:latin typeface="MinionPro-Regular"/>
              </a:rPr>
              <a:t>lebontották az </a:t>
            </a:r>
            <a:r>
              <a:rPr lang="hu-HU" sz="2400" dirty="0">
                <a:latin typeface="MinionPro-Regular"/>
              </a:rPr>
              <a:t>évente termelendő mennyiséget és az ehhez szükséges erőforrásokat. A </a:t>
            </a:r>
            <a:r>
              <a:rPr lang="hu-HU" sz="2400" dirty="0" smtClean="0">
                <a:latin typeface="MinionPro-Regular"/>
              </a:rPr>
              <a:t>szűkös erőforrásokat</a:t>
            </a:r>
            <a:r>
              <a:rPr lang="hu-HU" sz="2400" dirty="0">
                <a:latin typeface="MinionPro-Regular"/>
              </a:rPr>
              <a:t>, a beruházásokat, a nyersanyagokat, a tervnek megfelelően a </a:t>
            </a:r>
            <a:r>
              <a:rPr lang="hu-HU" sz="2400" dirty="0" smtClean="0">
                <a:latin typeface="MinionPro-Regular"/>
              </a:rPr>
              <a:t>kormány osztotta </a:t>
            </a:r>
            <a:r>
              <a:rPr lang="hu-HU" sz="2400" dirty="0">
                <a:latin typeface="MinionPro-Regular"/>
              </a:rPr>
              <a:t>el. A gazdasági tervezés középpontjában a termelés növelése állt, a </a:t>
            </a:r>
            <a:r>
              <a:rPr lang="hu-HU" sz="2400" dirty="0" smtClean="0">
                <a:latin typeface="MinionPro-Regular"/>
              </a:rPr>
              <a:t>racionalizálási politika </a:t>
            </a:r>
            <a:r>
              <a:rPr lang="hu-HU" sz="2400" dirty="0">
                <a:latin typeface="MinionPro-Regular"/>
              </a:rPr>
              <a:t>a termelékenységet, a hatékonyságot és a technikai fejlesztést szolgálta.</a:t>
            </a:r>
          </a:p>
          <a:p>
            <a:r>
              <a:rPr lang="hu-HU" sz="2400" dirty="0">
                <a:latin typeface="MinionPro-Regular"/>
              </a:rPr>
              <a:t>A kormány adókedvezményekkel, támogatásokkal is segítette a célok </a:t>
            </a:r>
            <a:r>
              <a:rPr lang="hu-HU" sz="2400" dirty="0" smtClean="0">
                <a:latin typeface="MinionPro-Regular"/>
              </a:rPr>
              <a:t>elérését, és </a:t>
            </a:r>
            <a:r>
              <a:rPr lang="hu-HU" sz="2400" dirty="0">
                <a:latin typeface="MinionPro-Regular"/>
              </a:rPr>
              <a:t>mind közvetlen, mind közvetett módon hatást gyakorolt a cégek vezetőire, hogy </a:t>
            </a:r>
            <a:r>
              <a:rPr lang="hu-HU" sz="2400" dirty="0" smtClean="0">
                <a:latin typeface="MinionPro-Regular"/>
              </a:rPr>
              <a:t>a központilag </a:t>
            </a:r>
            <a:r>
              <a:rPr lang="hu-HU" sz="2400" dirty="0">
                <a:latin typeface="MinionPro-Regular"/>
              </a:rPr>
              <a:t>meghatározott irányt helyezzék magánérdekeik fölé</a:t>
            </a:r>
            <a:r>
              <a:rPr lang="hu-HU" dirty="0" smtClean="0">
                <a:latin typeface="MinionPro-Regular"/>
              </a:rPr>
              <a:t>.” </a:t>
            </a:r>
            <a:r>
              <a:rPr lang="hu-HU" dirty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(</a:t>
            </a:r>
            <a:r>
              <a:rPr lang="hu-HU" dirty="0" err="1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Muraközy</a:t>
            </a:r>
            <a:r>
              <a:rPr lang="hu-HU" dirty="0" smtClean="0">
                <a:solidFill>
                  <a:srgbClr val="1A171C"/>
                </a:solidFill>
                <a:latin typeface="Minion Pro" panose="02040503050306020203" pitchFamily="18" charset="0"/>
                <a:ea typeface="Minion Pro" panose="02040503050306020203" pitchFamily="18" charset="0"/>
                <a:cs typeface="Minion Pro" panose="02040503050306020203" pitchFamily="18" charset="0"/>
              </a:rPr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0542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vesztes háború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492941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1945: összeomlik a japán társadalom, a gazdaság megsemmisül, valamennyi gyarmatát elveszti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1951-ig San </a:t>
            </a:r>
            <a:r>
              <a:rPr lang="hu-HU" altLang="hu-HU" sz="2800" dirty="0" err="1"/>
              <a:t>Francisco-i</a:t>
            </a:r>
            <a:r>
              <a:rPr lang="hu-HU" altLang="hu-HU" sz="2800" dirty="0"/>
              <a:t> különbéke szerződés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Az USA </a:t>
            </a:r>
            <a:r>
              <a:rPr lang="hu-HU" altLang="hu-HU" sz="2800" dirty="0" smtClean="0"/>
              <a:t>befolyása 6 éven át:</a:t>
            </a:r>
            <a:endParaRPr lang="hu-HU" altLang="hu-HU" sz="2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dirty="0" smtClean="0"/>
              <a:t>Piaci reformok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dirty="0" smtClean="0"/>
              <a:t>a </a:t>
            </a:r>
            <a:r>
              <a:rPr lang="hu-HU" altLang="hu-HU" dirty="0"/>
              <a:t>japán nehézipar visszafejlesztése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dirty="0"/>
              <a:t>a japán gazdaság ellenőrzése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dirty="0"/>
              <a:t>a </a:t>
            </a:r>
            <a:r>
              <a:rPr lang="hu-HU" altLang="hu-HU" dirty="0" err="1" smtClean="0"/>
              <a:t>zaibatsuk</a:t>
            </a:r>
            <a:r>
              <a:rPr lang="hu-HU" altLang="hu-HU" dirty="0" smtClean="0"/>
              <a:t> </a:t>
            </a:r>
            <a:r>
              <a:rPr lang="hu-HU" altLang="hu-HU" dirty="0"/>
              <a:t>felosztása (családi tulajdonban álló ipari-pénzügyi konglomerátum)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dirty="0" smtClean="0"/>
              <a:t>(Helyette </a:t>
            </a:r>
            <a:r>
              <a:rPr lang="hu-HU" altLang="hu-HU" dirty="0"/>
              <a:t>később </a:t>
            </a:r>
            <a:r>
              <a:rPr lang="hu-HU" altLang="hu-HU" dirty="0" err="1" smtClean="0"/>
              <a:t>keiretsuk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586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922337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/>
            </a:r>
            <a:br>
              <a:rPr lang="hu-HU" altLang="hu-HU" sz="3600" smtClean="0"/>
            </a:br>
            <a:r>
              <a:rPr lang="hu-HU" altLang="hu-HU" sz="3600" smtClean="0"/>
              <a:t>Az amerikai megszállás időszaka (1945-1955)</a:t>
            </a:r>
            <a:br>
              <a:rPr lang="hu-HU" altLang="hu-HU" sz="3600" smtClean="0"/>
            </a:br>
            <a:endParaRPr lang="hu-HU" altLang="hu-HU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4359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háborús veszteségek </a:t>
            </a:r>
            <a:r>
              <a:rPr lang="hu-HU" altLang="hu-HU" sz="2400" dirty="0" smtClean="0">
                <a:cs typeface="Arial" panose="020B0604020202020204" pitchFamily="34" charset="0"/>
              </a:rPr>
              <a:t>→ gazdasági válság (éhínség, munkanélküliség, hiperinfláció)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>
                <a:cs typeface="Arial" panose="020B0604020202020204" pitchFamily="34" charset="0"/>
              </a:rPr>
              <a:t>gazdasági és politikai reformok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	</a:t>
            </a:r>
            <a:r>
              <a:rPr lang="hu-HU" altLang="hu-HU" sz="2400" b="1" dirty="0" smtClean="0">
                <a:cs typeface="Arial" panose="020B0604020202020204" pitchFamily="34" charset="0"/>
              </a:rPr>
              <a:t>- politikai</a:t>
            </a:r>
            <a:r>
              <a:rPr lang="hu-HU" altLang="hu-HU" sz="2400" dirty="0" smtClean="0">
                <a:cs typeface="Arial" panose="020B0604020202020204" pitchFamily="34" charset="0"/>
              </a:rPr>
              <a:t>: új alkotmány (1946), amerikai mintára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	- </a:t>
            </a:r>
            <a:r>
              <a:rPr lang="hu-HU" altLang="hu-HU" sz="2400" b="1" dirty="0" smtClean="0">
                <a:cs typeface="Arial" panose="020B0604020202020204" pitchFamily="34" charset="0"/>
              </a:rPr>
              <a:t>gazdaság</a:t>
            </a:r>
            <a:r>
              <a:rPr lang="hu-HU" altLang="hu-HU" sz="2400" dirty="0" smtClean="0">
                <a:cs typeface="Arial" panose="020B0604020202020204" pitchFamily="34" charset="0"/>
              </a:rPr>
              <a:t>i: a </a:t>
            </a:r>
            <a:r>
              <a:rPr lang="hu-HU" altLang="hu-HU" sz="2400" dirty="0" err="1" smtClean="0">
                <a:cs typeface="Arial" panose="020B0604020202020204" pitchFamily="34" charset="0"/>
              </a:rPr>
              <a:t>zaibatsu-k</a:t>
            </a:r>
            <a:r>
              <a:rPr lang="hu-HU" altLang="hu-HU" sz="2400" dirty="0" smtClean="0">
                <a:cs typeface="Arial" panose="020B0604020202020204" pitchFamily="34" charset="0"/>
              </a:rPr>
              <a:t> feloszlatása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		              agrárreform (földosztás)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		              </a:t>
            </a:r>
            <a:r>
              <a:rPr lang="hu-HU" altLang="hu-HU" sz="2400" dirty="0" err="1" smtClean="0">
                <a:cs typeface="Arial" panose="020B0604020202020204" pitchFamily="34" charset="0"/>
              </a:rPr>
              <a:t>Dodge-terv</a:t>
            </a:r>
            <a:r>
              <a:rPr lang="hu-HU" altLang="hu-HU" sz="2400" dirty="0" smtClean="0">
                <a:cs typeface="Arial" panose="020B0604020202020204" pitchFamily="34" charset="0"/>
              </a:rPr>
              <a:t> az infláció megfékezésére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	- </a:t>
            </a:r>
            <a:r>
              <a:rPr lang="hu-HU" altLang="hu-HU" sz="2400" b="1" dirty="0" smtClean="0">
                <a:cs typeface="Arial" panose="020B0604020202020204" pitchFamily="34" charset="0"/>
              </a:rPr>
              <a:t>társadalmi</a:t>
            </a:r>
            <a:r>
              <a:rPr lang="hu-HU" altLang="hu-HU" sz="2400" dirty="0" smtClean="0">
                <a:cs typeface="Arial" panose="020B0604020202020204" pitchFamily="34" charset="0"/>
              </a:rPr>
              <a:t>: a szakszervezetek újraszervezése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cs typeface="Arial" panose="020B0604020202020204" pitchFamily="34" charset="0"/>
              </a:rPr>
              <a:t>1949-ig az amerikaiak célja alapvetően az, hogy Japán gazdasági nagyhatalommá válását megakadályozzák (utána: a legfőbb kelet-ázsiai szövetséges)</a:t>
            </a:r>
          </a:p>
        </p:txBody>
      </p:sp>
    </p:spTree>
    <p:extLst>
      <p:ext uri="{BB962C8B-B14F-4D97-AF65-F5344CB8AC3E}">
        <p14:creationId xmlns:p14="http://schemas.microsoft.com/office/powerpoint/2010/main" val="358687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különbéke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 smtClean="0"/>
              <a:t>Koreai háború, hidegháború → az USA erre koncentrál + hatalmas kereslet</a:t>
            </a:r>
          </a:p>
          <a:p>
            <a:r>
              <a:rPr lang="hu-HU" b="1" dirty="0" smtClean="0"/>
              <a:t>A reakciós (militarista) elemeket eltávolítottak, de a hivatalnoki kar megmaradt, sőt megerősödött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zaibatsuk</a:t>
            </a:r>
            <a:r>
              <a:rPr lang="hu-HU" dirty="0" smtClean="0"/>
              <a:t> újjáélednek → </a:t>
            </a:r>
            <a:r>
              <a:rPr lang="hu-HU" dirty="0" err="1" smtClean="0"/>
              <a:t>keiretsuk</a:t>
            </a:r>
            <a:endParaRPr lang="hu-HU" dirty="0" smtClean="0"/>
          </a:p>
          <a:p>
            <a:r>
              <a:rPr lang="hu-HU" dirty="0" smtClean="0"/>
              <a:t>Ezeket szánják a külföldi tőke versenytársainak</a:t>
            </a:r>
          </a:p>
          <a:p>
            <a:r>
              <a:rPr lang="hu-HU" dirty="0" smtClean="0"/>
              <a:t>A hivatalnokok és a </a:t>
            </a:r>
            <a:r>
              <a:rPr lang="hu-HU" dirty="0"/>
              <a:t>n</a:t>
            </a:r>
            <a:r>
              <a:rPr lang="hu-HU" dirty="0" smtClean="0"/>
              <a:t>agytőke kapcsolata elősegítette az irányítást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015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foglalkozunk vele?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Az első nem európai sikeres felzárkózó ország</a:t>
            </a:r>
          </a:p>
          <a:p>
            <a:r>
              <a:rPr lang="hu-HU" sz="2800" dirty="0" smtClean="0"/>
              <a:t>Később modellé vált elsősorban az ázsiai sikeres felzárkózók számára</a:t>
            </a:r>
          </a:p>
          <a:p>
            <a:r>
              <a:rPr lang="hu-HU" sz="2800" b="1" dirty="0" smtClean="0"/>
              <a:t>A fejlesztő állam első modellje</a:t>
            </a:r>
          </a:p>
          <a:p>
            <a:r>
              <a:rPr lang="hu-HU" sz="2800" dirty="0" smtClean="0"/>
              <a:t>A felzárkózás kifejezetten </a:t>
            </a:r>
            <a:r>
              <a:rPr lang="hu-HU" sz="2800" b="1" dirty="0" smtClean="0"/>
              <a:t>aktív állami szerepvállalással történt</a:t>
            </a:r>
          </a:p>
          <a:p>
            <a:r>
              <a:rPr lang="hu-HU" sz="2800" dirty="0" smtClean="0"/>
              <a:t>A hagyományos szerepek mellett </a:t>
            </a:r>
            <a:r>
              <a:rPr lang="hu-HU" sz="2800" b="1" dirty="0" smtClean="0"/>
              <a:t>az állam fejlesztési funkciója</a:t>
            </a:r>
          </a:p>
          <a:p>
            <a:r>
              <a:rPr lang="hu-HU" sz="2800" dirty="0" smtClean="0"/>
              <a:t>Az összes ilyen modell tapasztalatai és Magyarország lehetőségei?????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934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Állami irányítás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800" dirty="0" smtClean="0"/>
              <a:t>Az állam jelöli ki a stratégiai irányokat, a </a:t>
            </a:r>
            <a:r>
              <a:rPr lang="hu-HU" sz="2800" dirty="0" err="1" smtClean="0"/>
              <a:t>keiretsuk</a:t>
            </a:r>
            <a:r>
              <a:rPr lang="hu-HU" sz="2800" dirty="0" smtClean="0"/>
              <a:t> </a:t>
            </a:r>
            <a:r>
              <a:rPr lang="hu-HU" sz="2800" dirty="0" err="1" smtClean="0"/>
              <a:t>a</a:t>
            </a:r>
            <a:r>
              <a:rPr lang="hu-HU" sz="2800" dirty="0" smtClean="0"/>
              <a:t> stratégia (</a:t>
            </a:r>
            <a:r>
              <a:rPr lang="hu-HU" sz="2800" dirty="0" err="1" smtClean="0"/>
              <a:t>exportépes</a:t>
            </a:r>
            <a:r>
              <a:rPr lang="hu-HU" sz="2800" dirty="0" smtClean="0"/>
              <a:t>) ágazatokban vannak</a:t>
            </a:r>
          </a:p>
          <a:p>
            <a:r>
              <a:rPr lang="hu-HU" sz="2800" dirty="0" smtClean="0"/>
              <a:t>Védik őket a külföldi versenytől, de egymással versenyeznek (kiválasztás)</a:t>
            </a:r>
          </a:p>
          <a:p>
            <a:r>
              <a:rPr lang="hu-HU" sz="2800" dirty="0" smtClean="0"/>
              <a:t>Szabályozza és tereli a belső piacot (adók, támogatások)</a:t>
            </a:r>
          </a:p>
          <a:p>
            <a:r>
              <a:rPr lang="hu-HU" sz="2800" dirty="0" smtClean="0"/>
              <a:t>Kikényszeríti a technológiai megújulást – élenjáró technológiák meghonosítása</a:t>
            </a:r>
          </a:p>
          <a:p>
            <a:r>
              <a:rPr lang="hu-HU" sz="2800" dirty="0" smtClean="0"/>
              <a:t>Kulcságazatok kiválasztása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097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dirty="0"/>
              <a:t>A </a:t>
            </a:r>
            <a:r>
              <a:rPr lang="hu-HU" altLang="hu-HU" b="1" dirty="0"/>
              <a:t>„</a:t>
            </a:r>
            <a:r>
              <a:rPr lang="hu-HU" altLang="hu-HU" b="1" dirty="0" err="1"/>
              <a:t>keiretsu</a:t>
            </a:r>
            <a:r>
              <a:rPr lang="hu-HU" altLang="hu-HU" b="1" dirty="0"/>
              <a:t>”</a:t>
            </a:r>
            <a:r>
              <a:rPr lang="hu-HU" altLang="hu-HU" dirty="0"/>
              <a:t> egy olyan üzleti csoport, </a:t>
            </a:r>
            <a:r>
              <a:rPr lang="hu-HU" altLang="hu-HU" dirty="0" smtClean="0"/>
              <a:t>amely </a:t>
            </a:r>
            <a:r>
              <a:rPr lang="hu-HU" altLang="hu-HU" dirty="0"/>
              <a:t>a kölcsönös bizalomra </a:t>
            </a:r>
            <a:r>
              <a:rPr lang="hu-HU" altLang="hu-HU" dirty="0" smtClean="0"/>
              <a:t>épül. Többnyire bank a középpontja. A domináns </a:t>
            </a:r>
            <a:r>
              <a:rPr lang="hu-HU" altLang="hu-HU" dirty="0"/>
              <a:t>vállalatai képesek kizsákmányolni vagy éppen megerősíteni a kisebb partnereket, és ezek mintegy anyacégként működnek, jótékonysága leginkább, hogy igen alacsonyan maradnak a tranzakciós költségek. A </a:t>
            </a:r>
            <a:r>
              <a:rPr lang="hu-HU" altLang="hu-HU" dirty="0" err="1"/>
              <a:t>keiretsu</a:t>
            </a:r>
            <a:r>
              <a:rPr lang="hu-HU" altLang="hu-HU" dirty="0"/>
              <a:t> </a:t>
            </a:r>
            <a:r>
              <a:rPr lang="hu-HU" altLang="hu-HU" dirty="0" smtClean="0"/>
              <a:t>tehát egy </a:t>
            </a:r>
            <a:r>
              <a:rPr lang="hu-HU" altLang="hu-HU" dirty="0"/>
              <a:t>zárt közösség mely nem engedi be a kívülállókat; bár maga igen könnyen vásárol fel idegen vállalatokat a sajátját nem engedi ki a </a:t>
            </a:r>
            <a:r>
              <a:rPr lang="hu-HU" altLang="hu-HU" dirty="0" smtClean="0"/>
              <a:t>rendszerből. A </a:t>
            </a:r>
            <a:r>
              <a:rPr lang="hu-HU" altLang="hu-HU" dirty="0"/>
              <a:t>vállalatok függetlenek a külső </a:t>
            </a:r>
            <a:r>
              <a:rPr lang="hu-HU" altLang="hu-HU" dirty="0" smtClean="0"/>
              <a:t>részvényesektől.</a:t>
            </a:r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458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Állami irányítás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hu-HU" dirty="0"/>
              <a:t>MITI (</a:t>
            </a:r>
            <a:r>
              <a:rPr lang="hu-HU" dirty="0" err="1"/>
              <a:t>Ministry</a:t>
            </a:r>
            <a:r>
              <a:rPr lang="hu-HU" dirty="0"/>
              <a:t> of International Trade and </a:t>
            </a:r>
            <a:r>
              <a:rPr lang="hu-HU" dirty="0" err="1"/>
              <a:t>Industry</a:t>
            </a:r>
            <a:r>
              <a:rPr lang="hu-HU" dirty="0"/>
              <a:t>) </a:t>
            </a:r>
            <a:r>
              <a:rPr lang="hu-HU" dirty="0">
                <a:sym typeface="Wingdings" pitchFamily="2" charset="2"/>
              </a:rPr>
              <a:t>2001  </a:t>
            </a:r>
            <a:r>
              <a:rPr lang="hu-HU" dirty="0" smtClean="0">
                <a:sym typeface="Wingdings" pitchFamily="2" charset="2"/>
              </a:rPr>
              <a:t>METI</a:t>
            </a:r>
            <a:endParaRPr lang="hu-HU" dirty="0" smtClean="0"/>
          </a:p>
          <a:p>
            <a:r>
              <a:rPr lang="hu-HU" dirty="0" smtClean="0"/>
              <a:t>Kötött devizagazdálkodás</a:t>
            </a:r>
          </a:p>
          <a:p>
            <a:r>
              <a:rPr lang="hu-HU" dirty="0" smtClean="0"/>
              <a:t>Zárt tőkepiac</a:t>
            </a:r>
          </a:p>
          <a:p>
            <a:r>
              <a:rPr lang="hu-HU" dirty="0" smtClean="0"/>
              <a:t>Nyomott árfolyam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keiretsuk</a:t>
            </a:r>
            <a:r>
              <a:rPr lang="hu-HU" dirty="0" smtClean="0"/>
              <a:t> belső finanszírozása + fejlesztési pénzintézetek, ezek állami irányítása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dirty="0" smtClean="0"/>
              <a:t> alacsony finanszírozási költség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9279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88640"/>
            <a:ext cx="8712968" cy="647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„Az 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iparpolitika - mind Japánban, mind nyugaton - azt jelenti, hogy az</a:t>
            </a:r>
            <a:r>
              <a:rPr lang="hu-HU" sz="20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ipar ágazati szerkezetét politikai eszközökkel befolyásolják.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politikai ráhatás nélkül a piac olyan ipari profilt produkálna, amely nem felelne meg a "nemzeti érdekeknek". Olyan ágazatokat támogatnak, amelyeknek "stratégiai" jelentőséget tulajdonítanak. Az indok lehet politikai-katonai / </a:t>
            </a:r>
            <a:r>
              <a:rPr lang="hu-HU" sz="2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pl.fegyvergyártás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 vagy gazdasági. Bármely megfontolás is legyen mérvadó, </a:t>
            </a:r>
            <a:r>
              <a:rPr lang="hu-HU" sz="20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piaci törvények részleges </a:t>
            </a:r>
            <a:r>
              <a:rPr lang="hu-HU" sz="2000" i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felfüggesztésével </a:t>
            </a:r>
            <a:r>
              <a:rPr lang="hu-HU" sz="20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hatályon kívül helyeznek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egy automatikusan működő </a:t>
            </a:r>
            <a:r>
              <a:rPr lang="hu-HU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önszabályozó 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mechanizmust. </a:t>
            </a:r>
            <a:r>
              <a:rPr lang="hu-HU" sz="2000" dirty="0">
                <a:latin typeface="+mj-lt"/>
              </a:rPr>
              <a:t>Ha egyszer eldöntik azt, hogy egy "stratégiai" szektort szubvencionálnak, akkor - legalábbis a nyugati társadalmakban - fennáll a valószínűsége, hogy az illető szektorban mind a munkaadók, mind a munkavállalók  keményen érdekeltté válnak a szubvenciók </a:t>
            </a:r>
            <a:r>
              <a:rPr lang="hu-HU" sz="2000" dirty="0" smtClean="0">
                <a:latin typeface="+mj-lt"/>
              </a:rPr>
              <a:t>fenntartásában. Létrejönnek </a:t>
            </a:r>
            <a:r>
              <a:rPr lang="hu-HU" sz="2000" dirty="0">
                <a:latin typeface="+mj-lt"/>
              </a:rPr>
              <a:t>a támogatásokat pártoló </a:t>
            </a:r>
            <a:r>
              <a:rPr lang="hu-HU" sz="2000" dirty="0" err="1">
                <a:latin typeface="+mj-lt"/>
              </a:rPr>
              <a:t>korporista</a:t>
            </a:r>
            <a:r>
              <a:rPr lang="hu-HU" sz="2000" dirty="0">
                <a:latin typeface="+mj-lt"/>
              </a:rPr>
              <a:t> kartellek, amelyek gátolják az egyszer már életbe léptetett  szubvenciók visszavételét.</a:t>
            </a:r>
          </a:p>
          <a:p>
            <a:r>
              <a:rPr lang="hu-HU" sz="2000" dirty="0">
                <a:latin typeface="+mj-lt"/>
              </a:rPr>
              <a:t>Ez az effektus azonban Japánban általában nem érvényesül. E</a:t>
            </a:r>
            <a:r>
              <a:rPr lang="hu-HU" sz="2000" dirty="0" smtClean="0">
                <a:latin typeface="+mj-lt"/>
              </a:rPr>
              <a:t>z </a:t>
            </a:r>
            <a:r>
              <a:rPr lang="hu-HU" sz="2000" dirty="0">
                <a:latin typeface="+mj-lt"/>
              </a:rPr>
              <a:t>részben a MITI stratégiájára vezethető vissza. A MITI ugyanis sohasem próbált egy vállalatot monopolhelyzetbe hozni. Mindig is több vállalatot támogatott, amelyek egymással kemény versenyben álltak. Ha elő is fordult, hogy a versenyt részben kiiktatták, akkor azt a MITI rendkívül szigorú teljesítmény-kritériumokkal helyettesítette. És sohasem hagyott kétséget afelől, hogy a szubvenciók és egyéb támogatások időben </a:t>
            </a:r>
            <a:r>
              <a:rPr lang="hu-HU" sz="2000" dirty="0" smtClean="0">
                <a:latin typeface="+mj-lt"/>
              </a:rPr>
              <a:t>korlátozottak.”</a:t>
            </a:r>
            <a:endParaRPr lang="hu-HU" sz="2000" dirty="0">
              <a:latin typeface="+mj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10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16632"/>
            <a:ext cx="8712968" cy="480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„Intézményes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módon kialakították a MITI adminisztrációja és a magánipar között az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elvi érdekazonosságot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bevonva a döntés-előkészítési folyamatokba számos köztes szervezetet is: konzultációs fórumokat, kutatóintézeteket, tudományos tanácsokat, alapítványokat és részben a szakszervezeteket. Különös szerepet játszanak az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informális társadalmi kapcsolatok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hálózatai. / Példa erre: az egy egyetemi évfolyamon végzettek közösségei.../ 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iparágazatok közötti vitákban a MITI döntőbírói szerepet játszik.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vállalatok és vállalatcsoportok közötti konkurencia ugyanis oly mértékben kemény, hogy az ipar érdekelt egy, a versenyben közvetlenül részt nem vevő, jószolgálati funkciót ellátó közvetítő fórum szerepvállalásában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hu-HU" sz="2400" b="1" dirty="0"/>
              <a:t>Michael </a:t>
            </a:r>
            <a:r>
              <a:rPr lang="hu-HU" sz="2400" b="1" dirty="0" err="1" smtClean="0"/>
              <a:t>Ehrke</a:t>
            </a:r>
            <a:r>
              <a:rPr lang="hu-H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366256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16632"/>
            <a:ext cx="8712968" cy="610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‚Az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iparfejlesztés politikai környezete tehát olyan rugalmas és zökkenőmentes kommunikációt tett lehetővé, amely nagymértékben megakadályozta az összefonódó részérdekek túlsúlyba kerülését. Megkönnyítette az esetleges hibás döntések viszonylag gyors korrekcióját is. </a:t>
            </a: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képes-e a kormányzat az ipar távlatait illetően jobb döntéseket hozni, mint a piac?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Az iparpolitikai döntésekkel szemben áll a technikai és gazdasági fejlődés bizonytalansága. A háború utáni Japán esetében mindazonáltal ez a bizonytalanság kisebb mértékű volt. Az ipar tervezőinek szeme előtt ott volt a nyugati ipari társadalmak példája s ez mind technológiailag, mind gazdaságilag saját jövőjüket jelentette. Mindaddig, amíg a gazdasági fejlődést mint</a:t>
            </a:r>
            <a:r>
              <a:rPr lang="hu-H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felzárkózási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folyamatot lehetett értelmezni, adott volt az iparpolitikai döntések vonatkoztatási kerete.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felzárkózás körülményei között az iparpolitika - amennyiben megakadályozza az irreverzibilis érdek-összefonódásokat - olyan módszer lehet, amely lerövidíti a piac költséges próba-szerencse /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jellegű útkeresési folyamatát. Persze teljesen nem kizárhatók a bizonytalansági tényezők, hiszen a fejlődési folyamatokat nem lehet egyszerűen lemásolni. Japán azonban régóta befejezte a felzárkózás folyamatát. Ipara elérte azt a " technológiai határt", amelyen túl már a bizonytalanság ködében kell botorkálnia</a:t>
            </a: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hu-H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85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Magas megtakarítási ráta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A japán postatakarék intézetek </a:t>
            </a:r>
            <a:r>
              <a:rPr lang="hu-HU" altLang="hu-HU" dirty="0" smtClean="0"/>
              <a:t>bevonása</a:t>
            </a:r>
          </a:p>
          <a:p>
            <a:r>
              <a:rPr lang="hu-HU" altLang="hu-HU" dirty="0"/>
              <a:t>S</a:t>
            </a:r>
            <a:r>
              <a:rPr lang="hu-HU" altLang="hu-HU" dirty="0" smtClean="0"/>
              <a:t>zigorú </a:t>
            </a:r>
            <a:r>
              <a:rPr lang="hu-HU" altLang="hu-HU" dirty="0"/>
              <a:t>tőke-felügyeleti </a:t>
            </a:r>
            <a:r>
              <a:rPr lang="hu-HU" altLang="hu-HU" dirty="0" smtClean="0"/>
              <a:t>szabályozással sikerült </a:t>
            </a:r>
            <a:r>
              <a:rPr lang="hu-HU" altLang="hu-HU" dirty="0"/>
              <a:t>alacsony szinten tartani a betéteseknek fizetett </a:t>
            </a:r>
            <a:r>
              <a:rPr lang="hu-HU" altLang="hu-HU" dirty="0" smtClean="0"/>
              <a:t>kamatot</a:t>
            </a:r>
          </a:p>
          <a:p>
            <a:r>
              <a:rPr lang="hu-HU" altLang="hu-HU" dirty="0"/>
              <a:t>C</a:t>
            </a:r>
            <a:r>
              <a:rPr lang="hu-HU" altLang="hu-HU" dirty="0" smtClean="0"/>
              <a:t>sak </a:t>
            </a:r>
            <a:r>
              <a:rPr lang="hu-HU" altLang="hu-HU" dirty="0"/>
              <a:t>a posta helyezhette ki a lakossági betétállományt a japán cégekhez, kölcsönök </a:t>
            </a:r>
            <a:r>
              <a:rPr lang="hu-HU" altLang="hu-HU" dirty="0" smtClean="0"/>
              <a:t>formájában </a:t>
            </a:r>
            <a:r>
              <a:rPr lang="hu-HU" altLang="hu-HU" dirty="0"/>
              <a:t>(ez </a:t>
            </a:r>
            <a:r>
              <a:rPr lang="hu-HU" altLang="hu-HU" dirty="0" smtClean="0"/>
              <a:t>is lényegesen </a:t>
            </a:r>
            <a:r>
              <a:rPr lang="hu-HU" altLang="hu-HU" dirty="0"/>
              <a:t>csökkentette a </a:t>
            </a:r>
            <a:r>
              <a:rPr lang="hu-HU" altLang="hu-HU" dirty="0" smtClean="0"/>
              <a:t>tőkeköltséget).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0006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Második költségvetés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állami pénzügyi intézmények által begyűjtött megtakarítások külön elosztása</a:t>
            </a:r>
          </a:p>
          <a:p>
            <a:r>
              <a:rPr lang="hu-HU" dirty="0" smtClean="0"/>
              <a:t>Beruházási, fejlesztési kölcsönök</a:t>
            </a:r>
          </a:p>
          <a:p>
            <a:r>
              <a:rPr lang="hu-HU" dirty="0" smtClean="0"/>
              <a:t>A műszaki fejlesztés, költség csökkentés támogatása</a:t>
            </a:r>
          </a:p>
          <a:p>
            <a:r>
              <a:rPr lang="hu-HU" b="1" dirty="0" smtClean="0"/>
              <a:t>Az állam osztja el a forrásokat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192760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Pénzügyi és költségvetési </a:t>
            </a:r>
            <a:r>
              <a:rPr lang="hu-HU" i="1" dirty="0" smtClean="0"/>
              <a:t>politika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/>
              <a:t>kormány </a:t>
            </a:r>
            <a:r>
              <a:rPr lang="hu-HU" sz="2400" dirty="0" smtClean="0"/>
              <a:t>közvetett </a:t>
            </a:r>
            <a:r>
              <a:rPr lang="hu-HU" sz="2400" dirty="0"/>
              <a:t>pénzügyi módszerrel növelte az ipar számára rendelkezésre álló pénzügyi </a:t>
            </a:r>
            <a:r>
              <a:rPr lang="hu-HU" sz="2400" dirty="0" smtClean="0"/>
              <a:t>forrásokat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hitelek nagy részét magánpénzintézetek kormányzati iránymutatások alapján allokálták.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kormány igyekezett alacsony és stabil szinten tartani a kamatlábakat, ami </a:t>
            </a:r>
            <a:r>
              <a:rPr lang="hu-HU" sz="2400" dirty="0" smtClean="0"/>
              <a:t>szintén </a:t>
            </a:r>
            <a:r>
              <a:rPr lang="hu-HU" sz="2400" dirty="0"/>
              <a:t>ösztönözte a beruházásokat. Az állam saját forrásait az úgynevezett </a:t>
            </a:r>
            <a:r>
              <a:rPr lang="hu-HU" sz="2400" dirty="0" smtClean="0"/>
              <a:t>költségvetési </a:t>
            </a:r>
            <a:r>
              <a:rPr lang="hu-HU" sz="2400" dirty="0"/>
              <a:t>beruházási és hitelprogramon </a:t>
            </a:r>
            <a:r>
              <a:rPr lang="hu-HU" sz="2400" i="1" dirty="0"/>
              <a:t>(</a:t>
            </a:r>
            <a:r>
              <a:rPr lang="hu-HU" sz="2400" dirty="0" err="1"/>
              <a:t>Fiscal</a:t>
            </a:r>
            <a:r>
              <a:rPr lang="hu-HU" sz="2400" dirty="0"/>
              <a:t> </a:t>
            </a:r>
            <a:r>
              <a:rPr lang="hu-HU" sz="2400" i="1" dirty="0" err="1"/>
              <a:t>Investment</a:t>
            </a:r>
            <a:r>
              <a:rPr lang="hu-HU" sz="2400" i="1" dirty="0"/>
              <a:t> </a:t>
            </a:r>
            <a:r>
              <a:rPr lang="hu-HU" sz="2400" dirty="0"/>
              <a:t>and </a:t>
            </a:r>
            <a:r>
              <a:rPr lang="hu-HU" sz="2400" i="1" dirty="0" err="1"/>
              <a:t>Loan</a:t>
            </a:r>
            <a:r>
              <a:rPr lang="hu-HU" sz="2400" i="1" dirty="0"/>
              <a:t> Program, FILP) </a:t>
            </a:r>
            <a:r>
              <a:rPr lang="hu-HU" sz="2400" dirty="0"/>
              <a:t>keresztül a magánszektor (például </a:t>
            </a:r>
            <a:r>
              <a:rPr lang="hu-HU" sz="2400" dirty="0" smtClean="0"/>
              <a:t>növendék </a:t>
            </a:r>
            <a:r>
              <a:rPr lang="hu-HU" sz="2400" dirty="0"/>
              <a:t>iparágak) beruházásainak növelésére használta </a:t>
            </a:r>
            <a:r>
              <a:rPr lang="hu-HU" sz="2400" dirty="0" smtClean="0"/>
              <a:t>fel.</a:t>
            </a:r>
          </a:p>
          <a:p>
            <a:r>
              <a:rPr lang="hu-HU" sz="2400" dirty="0" smtClean="0"/>
              <a:t>+ </a:t>
            </a:r>
            <a:r>
              <a:rPr lang="hu-HU" sz="2400" dirty="0"/>
              <a:t>t</a:t>
            </a:r>
            <a:r>
              <a:rPr lang="hu-HU" sz="2400" dirty="0" smtClean="0"/>
              <a:t>ársaságiadó-kedvezmény</a:t>
            </a:r>
            <a:r>
              <a:rPr lang="hu-HU" sz="2400" dirty="0"/>
              <a:t>, a </a:t>
            </a:r>
            <a:r>
              <a:rPr lang="hu-HU" sz="2400" dirty="0" smtClean="0"/>
              <a:t>kedvezményes </a:t>
            </a:r>
            <a:r>
              <a:rPr lang="hu-HU" sz="2400" dirty="0"/>
              <a:t>értékcsökkenési </a:t>
            </a:r>
            <a:r>
              <a:rPr lang="hu-HU" sz="2400" dirty="0" smtClean="0"/>
              <a:t>leírás,a </a:t>
            </a:r>
            <a:r>
              <a:rPr lang="hu-HU" sz="2400" dirty="0"/>
              <a:t>beruházások </a:t>
            </a:r>
            <a:r>
              <a:rPr lang="hu-HU" sz="2400" dirty="0" smtClean="0"/>
              <a:t>adómentessége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60321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Társadalmi szolidaritás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nagy vállalatok „szociális intézmények” is</a:t>
            </a:r>
          </a:p>
          <a:p>
            <a:r>
              <a:rPr lang="hu-HU" dirty="0"/>
              <a:t>É</a:t>
            </a:r>
            <a:r>
              <a:rPr lang="hu-HU" dirty="0" smtClean="0"/>
              <a:t>lethosszig foglalkoztatás</a:t>
            </a:r>
          </a:p>
          <a:p>
            <a:r>
              <a:rPr lang="hu-HU" dirty="0" smtClean="0"/>
              <a:t>Dolgozói elkötelezettség (túlórák, fejlesztésbe bevonás)</a:t>
            </a:r>
          </a:p>
          <a:p>
            <a:r>
              <a:rPr lang="hu-HU" dirty="0" smtClean="0"/>
              <a:t>+ kicsi jövedelmi különbségek</a:t>
            </a:r>
          </a:p>
          <a:p>
            <a:r>
              <a:rPr lang="hu-HU" dirty="0" smtClean="0"/>
              <a:t>Nyomott 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934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fejlesztő állam első </a:t>
            </a:r>
            <a:r>
              <a:rPr lang="hu-HU" b="1" dirty="0" smtClean="0"/>
              <a:t>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/>
              <a:t>A kelet-ázsiai sikergazdaságok példája nyilvánvalóvá tette, hogy </a:t>
            </a:r>
            <a:r>
              <a:rPr lang="hu-HU" sz="2800" b="1" dirty="0"/>
              <a:t>az állam hathatós beavatkozása, egyes piacok szigorú védelme és az exportágazatok (vállalatok) szisztematikus támogatása egyaránt kulcsfontosságú a felzárkózáshoz vezető úton, és nem elégséges csakis a piacra bízni a </a:t>
            </a:r>
            <a:r>
              <a:rPr lang="hu-HU" sz="2800" b="1" dirty="0" smtClean="0"/>
              <a:t>folyamatokat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Japán</a:t>
            </a:r>
            <a:r>
              <a:rPr lang="hu-HU" sz="2800" dirty="0"/>
              <a:t>, valamint a japán modellt számos tekintetben követő Tajvan és Dél-Korea fejlődési pályái és intézményi megoldásai olyan sok hasonlóságot mutattak, hogy </a:t>
            </a:r>
            <a:r>
              <a:rPr lang="hu-HU" sz="2800" b="1" dirty="0"/>
              <a:t>a fejlesztő állam hamarosan a gazdasági felzárkózás általános példájává </a:t>
            </a:r>
            <a:r>
              <a:rPr lang="hu-HU" sz="2800" b="1" dirty="0" smtClean="0"/>
              <a:t>vált.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015115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Az állam gazdasági szerepe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Valójában a japán társadalomban gyökerezett a állam széleskörű beavatkozásának igénye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Stratégiájuk </a:t>
            </a:r>
            <a:r>
              <a:rPr lang="hu-HU" altLang="hu-HU" sz="2800" b="1" dirty="0" smtClean="0"/>
              <a:t>a protekcionista intézkedések és az exportvezérelt növekedés volt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Cél a gazdasági felzárkózás békés eszközökkel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Az állam beavatkozásainak legitim alapjait a kormányzati hivatalok és a magánszektor összefonódása, közös munkája és felelősége adja meg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err="1" smtClean="0"/>
              <a:t>Amakudari</a:t>
            </a:r>
            <a:r>
              <a:rPr lang="hu-HU" altLang="hu-HU" sz="2800" dirty="0" smtClean="0"/>
              <a:t>: %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34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260648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MinionPro-Regular"/>
              </a:rPr>
              <a:t>„Az </a:t>
            </a:r>
            <a:r>
              <a:rPr lang="hu-HU" sz="2400" b="1" dirty="0" err="1">
                <a:latin typeface="MinionPro-Regular"/>
              </a:rPr>
              <a:t>amakudari</a:t>
            </a:r>
            <a:r>
              <a:rPr lang="hu-HU" sz="2400" dirty="0">
                <a:latin typeface="MinionPro-Regular"/>
              </a:rPr>
              <a:t> szó jelentése, „égből való leszállás”. Az eget, sokatmondóan jelezve az </a:t>
            </a:r>
            <a:r>
              <a:rPr lang="hu-HU" sz="2400" dirty="0" smtClean="0">
                <a:latin typeface="MinionPro-Regular"/>
              </a:rPr>
              <a:t>államigazgatás presztízsét</a:t>
            </a:r>
            <a:r>
              <a:rPr lang="hu-HU" sz="2400" dirty="0">
                <a:latin typeface="MinionPro-Regular"/>
              </a:rPr>
              <a:t>, a bürokratikus pozíció jelenti, és a leszállás, leereszkedés egy jól fizetett </a:t>
            </a:r>
            <a:r>
              <a:rPr lang="hu-HU" sz="2400" dirty="0" smtClean="0">
                <a:latin typeface="MinionPro-Regular"/>
              </a:rPr>
              <a:t>állást jelent </a:t>
            </a:r>
            <a:r>
              <a:rPr lang="hu-HU" sz="2400" dirty="0">
                <a:latin typeface="MinionPro-Regular"/>
              </a:rPr>
              <a:t>az üzleti vagy pénzügyi szférában. Egy feudális jellegű szokás is hozzájárul ehhez, ami </a:t>
            </a:r>
            <a:r>
              <a:rPr lang="hu-HU" sz="2400" dirty="0" smtClean="0">
                <a:latin typeface="MinionPro-Regular"/>
              </a:rPr>
              <a:t>a második </a:t>
            </a:r>
            <a:r>
              <a:rPr lang="hu-HU" sz="2400" dirty="0">
                <a:latin typeface="MinionPro-Regular"/>
              </a:rPr>
              <a:t>világháború után intézményesült és vált általánosabbá. Japánban a közigazgatási </a:t>
            </a:r>
            <a:r>
              <a:rPr lang="hu-HU" sz="2400" dirty="0" smtClean="0">
                <a:latin typeface="MinionPro-Regular"/>
              </a:rPr>
              <a:t>miniszterhelyettesi pozíció </a:t>
            </a:r>
            <a:r>
              <a:rPr lang="hu-HU" sz="2400" dirty="0">
                <a:latin typeface="MinionPro-Regular"/>
              </a:rPr>
              <a:t>a legmagasabb – leszámítva magát a minisztert –, amit egy hivatalnok </a:t>
            </a:r>
            <a:r>
              <a:rPr lang="hu-HU" sz="2400" dirty="0" smtClean="0">
                <a:latin typeface="MinionPro-Regular"/>
              </a:rPr>
              <a:t>elérhet minisztériumában</a:t>
            </a:r>
            <a:r>
              <a:rPr lang="hu-HU" sz="2400" dirty="0">
                <a:latin typeface="MinionPro-Regular"/>
              </a:rPr>
              <a:t>. Amikor egy új </a:t>
            </a:r>
            <a:r>
              <a:rPr lang="hu-HU" sz="2400" dirty="0" smtClean="0">
                <a:latin typeface="MinionPro-Regular"/>
              </a:rPr>
              <a:t>közigazgatási miniszterhelyettest </a:t>
            </a:r>
            <a:r>
              <a:rPr lang="hu-HU" sz="2400" dirty="0">
                <a:latin typeface="MinionPro-Regular"/>
              </a:rPr>
              <a:t>kineveznek, akkor az </a:t>
            </a:r>
            <a:r>
              <a:rPr lang="hu-HU" sz="2400" dirty="0" smtClean="0">
                <a:latin typeface="MinionPro-Regular"/>
              </a:rPr>
              <a:t>összes vele </a:t>
            </a:r>
            <a:r>
              <a:rPr lang="hu-HU" sz="2400" dirty="0">
                <a:latin typeface="MinionPro-Regular"/>
              </a:rPr>
              <a:t>egy időben vagy nála korábban szolgálatba állt beosztottnak vissza kell vonulnia, hogy </a:t>
            </a:r>
            <a:r>
              <a:rPr lang="hu-HU" sz="2400" dirty="0" smtClean="0">
                <a:latin typeface="MinionPro-Regular"/>
              </a:rPr>
              <a:t>senki se </a:t>
            </a:r>
            <a:r>
              <a:rPr lang="hu-HU" sz="2400" dirty="0">
                <a:latin typeface="MinionPro-Regular"/>
              </a:rPr>
              <a:t>dolgozhasson ott régebben, mint az új helyettes. Az új miniszterhelyettesnek és </a:t>
            </a:r>
            <a:r>
              <a:rPr lang="hu-HU" sz="2400" dirty="0" smtClean="0">
                <a:latin typeface="MinionPro-Regular"/>
              </a:rPr>
              <a:t>titkárságának viszont </a:t>
            </a:r>
            <a:r>
              <a:rPr lang="hu-HU" sz="2400" dirty="0">
                <a:latin typeface="MinionPro-Regular"/>
              </a:rPr>
              <a:t>kötelessége megfelelő helyet találni a távozóknak</a:t>
            </a:r>
            <a:r>
              <a:rPr lang="hu-HU" sz="2400" dirty="0" smtClean="0">
                <a:latin typeface="MinionPro-Regular"/>
              </a:rPr>
              <a:t>.”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19907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Az állam gazdasági szerepe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japán kormányzat hivatali struktúrája példanélküli függetlenséget, autonóm hatalomgyakorlási jogokat élvez; valamennyi kormányzati hivatal a társadalom egy szegmensét reprezentálja és így annak érdekeit védelmezi;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Japánban nincs erős végrehajtó hatalom, de erősen hisznek a konszenzuson alapuló döntéshozatalban;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Sajátossága Japánnak az is, hogy rengeteg közfeladatot a magánszféra lát el.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Az üzleti vállalkozások számos területen állami felhatalmazás alapján, de üzleti alapon működő szervezetek; ez az önszabályozás végső soron a társadalmi stabilitást és a méltányosságot, a korrektséget erősíti;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kormány támogatta a kartellek létrejöttét, és ezzel, valamint a bőkezű támogatásokkal segítette a hanyatló iparágakat is</a:t>
            </a:r>
          </a:p>
        </p:txBody>
      </p:sp>
    </p:spTree>
    <p:extLst>
      <p:ext uri="{BB962C8B-B14F-4D97-AF65-F5344CB8AC3E}">
        <p14:creationId xmlns:p14="http://schemas.microsoft.com/office/powerpoint/2010/main" val="10442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Beágyazott autonómia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japán kormányzat hivatali struktúrája példanélküli függetlenséget, autonóm hatalomgyakorlási jogokat élvez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altLang="hu-HU" sz="2800" dirty="0"/>
              <a:t>A kormány képes keresztül vinni az </a:t>
            </a:r>
            <a:r>
              <a:rPr lang="hu-HU" altLang="hu-HU" sz="2800" dirty="0" smtClean="0"/>
              <a:t>akaratát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De az  összefonódás miatt beágyazódik, mert megfelelő információkkal rendelkezik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Beágyazott</a:t>
            </a:r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2900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1520" y="116632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MinionPro-Regular"/>
              </a:rPr>
              <a:t>„A </a:t>
            </a:r>
            <a:r>
              <a:rPr lang="hu-HU" sz="2400" dirty="0">
                <a:latin typeface="MinionPro-Regular"/>
              </a:rPr>
              <a:t>szereplőkre az állam és a </a:t>
            </a:r>
            <a:r>
              <a:rPr lang="hu-HU" sz="2400" dirty="0" smtClean="0">
                <a:latin typeface="MinionPro-Regular"/>
              </a:rPr>
              <a:t>nagyvállalatokkapcsolatában </a:t>
            </a:r>
            <a:r>
              <a:rPr lang="hu-HU" sz="2400" dirty="0">
                <a:latin typeface="MinionPro-Regular"/>
              </a:rPr>
              <a:t>egyfajta „fogékony függőség”, konszenzuális együttműködés </a:t>
            </a:r>
            <a:r>
              <a:rPr lang="hu-HU" sz="2400" dirty="0" smtClean="0">
                <a:latin typeface="MinionPro-Regular"/>
              </a:rPr>
              <a:t>volt jellemző</a:t>
            </a:r>
            <a:r>
              <a:rPr lang="hu-HU" sz="2400" dirty="0">
                <a:latin typeface="MinionPro-Regular"/>
              </a:rPr>
              <a:t>. A japán </a:t>
            </a:r>
            <a:r>
              <a:rPr lang="hu-HU" sz="2400" b="1" dirty="0">
                <a:latin typeface="MinionPro-Regular"/>
              </a:rPr>
              <a:t>„tervorientált piaci rendszer” </a:t>
            </a:r>
            <a:r>
              <a:rPr lang="hu-HU" sz="2400" dirty="0">
                <a:latin typeface="MinionPro-Regular"/>
              </a:rPr>
              <a:t>logikája egészen más, mint a </a:t>
            </a:r>
            <a:r>
              <a:rPr lang="hu-HU" sz="2400" dirty="0" smtClean="0">
                <a:latin typeface="MinionPro-Regular"/>
              </a:rPr>
              <a:t>piaci racionalitáson </a:t>
            </a:r>
            <a:r>
              <a:rPr lang="hu-HU" sz="2400" dirty="0">
                <a:latin typeface="MinionPro-Regular"/>
              </a:rPr>
              <a:t>és a szabályozó államon alapuló gazdaságokban. </a:t>
            </a:r>
            <a:r>
              <a:rPr lang="hu-HU" sz="2400" b="1" dirty="0">
                <a:latin typeface="MinionPro-Regular"/>
              </a:rPr>
              <a:t>A harmincas </a:t>
            </a:r>
            <a:r>
              <a:rPr lang="hu-HU" sz="2400" b="1" dirty="0" smtClean="0">
                <a:latin typeface="MinionPro-Regular"/>
              </a:rPr>
              <a:t>évek óta </a:t>
            </a:r>
            <a:r>
              <a:rPr lang="hu-HU" sz="2400" b="1" dirty="0">
                <a:latin typeface="MinionPro-Regular"/>
              </a:rPr>
              <a:t>vertikálisan sajátos függőségi viszonyok jellemzik a nagyvállalatok és az </a:t>
            </a:r>
            <a:r>
              <a:rPr lang="hu-HU" sz="2400" b="1" dirty="0" smtClean="0">
                <a:latin typeface="MinionPro-Regular"/>
              </a:rPr>
              <a:t>állam közötti </a:t>
            </a:r>
            <a:r>
              <a:rPr lang="hu-HU" sz="2400" b="1" dirty="0">
                <a:latin typeface="MinionPro-Regular"/>
              </a:rPr>
              <a:t>igen szoros kapcsolatot a japán üzleti szektorban </a:t>
            </a:r>
            <a:r>
              <a:rPr lang="hu-HU" sz="2400" dirty="0">
                <a:latin typeface="MinionPro-Regular"/>
              </a:rPr>
              <a:t>– gyakran erős </a:t>
            </a:r>
            <a:r>
              <a:rPr lang="hu-HU" sz="2400" dirty="0" smtClean="0">
                <a:latin typeface="MinionPro-Regular"/>
              </a:rPr>
              <a:t>kormányzati beavatkozással.</a:t>
            </a:r>
          </a:p>
          <a:p>
            <a:r>
              <a:rPr lang="hu-HU" sz="2400" dirty="0" smtClean="0">
                <a:latin typeface="MinionPro-Regular"/>
              </a:rPr>
              <a:t>A </a:t>
            </a:r>
            <a:r>
              <a:rPr lang="hu-HU" sz="2400" dirty="0">
                <a:latin typeface="MinionPro-Regular"/>
              </a:rPr>
              <a:t>kevéssé formalizált, inkább iránymutatásként megjelenő </a:t>
            </a:r>
            <a:r>
              <a:rPr lang="hu-HU" sz="2400" dirty="0" smtClean="0">
                <a:latin typeface="MinionPro-Regular"/>
              </a:rPr>
              <a:t>beavatkozást </a:t>
            </a:r>
            <a:r>
              <a:rPr lang="hu-HU" sz="2400" b="1" dirty="0" smtClean="0">
                <a:latin typeface="MinionPro-Regular"/>
              </a:rPr>
              <a:t>általában </a:t>
            </a:r>
            <a:r>
              <a:rPr lang="hu-HU" sz="2400" b="1" dirty="0">
                <a:latin typeface="MinionPro-Regular"/>
              </a:rPr>
              <a:t>nem kényszerből fogadták el a vállalatok, hanem saját érdekeik </a:t>
            </a:r>
            <a:r>
              <a:rPr lang="hu-HU" sz="2400" b="1" dirty="0" smtClean="0">
                <a:latin typeface="MinionPro-Regular"/>
              </a:rPr>
              <a:t>fölé helyezték </a:t>
            </a:r>
            <a:r>
              <a:rPr lang="hu-HU" sz="2400" b="1" dirty="0">
                <a:latin typeface="MinionPro-Regular"/>
              </a:rPr>
              <a:t>a nagyobb csoport vagy nemzet érdekeit, akárcsak a dolgozók a </a:t>
            </a:r>
            <a:r>
              <a:rPr lang="hu-HU" sz="2400" b="1" dirty="0" smtClean="0">
                <a:latin typeface="MinionPro-Regular"/>
              </a:rPr>
              <a:t>vállalatét. </a:t>
            </a:r>
            <a:r>
              <a:rPr lang="hu-HU" sz="2400" dirty="0" smtClean="0">
                <a:latin typeface="MinionPro-Regular"/>
              </a:rPr>
              <a:t>Az </a:t>
            </a:r>
            <a:r>
              <a:rPr lang="hu-HU" sz="2400" dirty="0">
                <a:latin typeface="MinionPro-Regular"/>
              </a:rPr>
              <a:t>állam pedig felelősséget vállalt üzleti partnereiért</a:t>
            </a:r>
            <a:r>
              <a:rPr lang="hu-HU" sz="2400" dirty="0" smtClean="0">
                <a:latin typeface="MinionPro-Regular"/>
              </a:rPr>
              <a:t>.”</a:t>
            </a:r>
            <a:endParaRPr lang="hu-HU" sz="2400" dirty="0">
              <a:latin typeface="MinionPro-Regular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9340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/>
              <a:t>Johnson (1982:315-320) négy </a:t>
            </a:r>
            <a:r>
              <a:rPr lang="hu-HU" sz="3600" dirty="0" smtClean="0"/>
              <a:t>pontja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0"/>
            <a:r>
              <a:rPr lang="hu-HU" i="1" dirty="0" smtClean="0"/>
              <a:t>1. Kicsi</a:t>
            </a:r>
            <a:r>
              <a:rPr lang="hu-HU" i="1" dirty="0"/>
              <a:t>, nem költséges</a:t>
            </a:r>
            <a:r>
              <a:rPr lang="hu-HU" dirty="0"/>
              <a:t>, de </a:t>
            </a:r>
            <a:r>
              <a:rPr lang="hu-HU" i="1" dirty="0"/>
              <a:t>elit állami bürokrácia</a:t>
            </a:r>
            <a:r>
              <a:rPr lang="hu-HU" dirty="0"/>
              <a:t>, amelyet az elérhető legjobb menedzseri tehetségekkel rendelkező munkaerő </a:t>
            </a:r>
            <a:r>
              <a:rPr lang="hu-HU" dirty="0" smtClean="0"/>
              <a:t>alkot.</a:t>
            </a:r>
          </a:p>
          <a:p>
            <a:pPr lvl="0"/>
            <a:r>
              <a:rPr lang="hu-HU" dirty="0" smtClean="0"/>
              <a:t>2</a:t>
            </a:r>
            <a:r>
              <a:rPr lang="hu-HU" dirty="0"/>
              <a:t>. Olyan </a:t>
            </a:r>
            <a:r>
              <a:rPr lang="hu-HU" i="1" dirty="0"/>
              <a:t>politikai rendszer</a:t>
            </a:r>
            <a:r>
              <a:rPr lang="hu-HU" dirty="0"/>
              <a:t>, amely kellő teret biztosít a bürokratikus kezdeményezések hatékony megvalósítása </a:t>
            </a:r>
            <a:r>
              <a:rPr lang="hu-HU" dirty="0" smtClean="0"/>
              <a:t>számára.</a:t>
            </a:r>
          </a:p>
          <a:p>
            <a:r>
              <a:rPr lang="hu-HU" dirty="0" smtClean="0"/>
              <a:t>3</a:t>
            </a:r>
            <a:r>
              <a:rPr lang="hu-HU" dirty="0"/>
              <a:t>. Az </a:t>
            </a:r>
            <a:r>
              <a:rPr lang="hu-HU" dirty="0" smtClean="0"/>
              <a:t>állami beavatkozások </a:t>
            </a:r>
            <a:r>
              <a:rPr lang="hu-HU" i="1" dirty="0" err="1"/>
              <a:t>piackonform</a:t>
            </a:r>
            <a:r>
              <a:rPr lang="hu-HU" i="1" dirty="0"/>
              <a:t> módszereinek </a:t>
            </a:r>
            <a:r>
              <a:rPr lang="hu-HU" i="1" dirty="0" smtClean="0"/>
              <a:t>tökéletesítése</a:t>
            </a:r>
            <a:r>
              <a:rPr lang="hu-HU" dirty="0" smtClean="0"/>
              <a:t>.</a:t>
            </a:r>
          </a:p>
          <a:p>
            <a:r>
              <a:rPr lang="hu-HU" dirty="0" smtClean="0"/>
              <a:t>4</a:t>
            </a:r>
            <a:r>
              <a:rPr lang="hu-HU" dirty="0"/>
              <a:t>. Egy MITI </a:t>
            </a:r>
            <a:r>
              <a:rPr lang="hu-HU" dirty="0" smtClean="0"/>
              <a:t>típusú </a:t>
            </a:r>
            <a:r>
              <a:rPr lang="hu-HU" i="1" dirty="0"/>
              <a:t>irányító </a:t>
            </a:r>
            <a:r>
              <a:rPr lang="hu-HU" i="1" dirty="0" smtClean="0"/>
              <a:t>szervezet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060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/>
              <a:t>A legfontosabb intézmény: MITI </a:t>
            </a:r>
            <a:r>
              <a:rPr lang="hu-HU" sz="3200" dirty="0"/>
              <a:t>(Külkereskedelmi  és Ipari Minisztérium, </a:t>
            </a:r>
            <a:r>
              <a:rPr lang="hu-HU" sz="3200" dirty="0" err="1"/>
              <a:t>Ministry</a:t>
            </a:r>
            <a:r>
              <a:rPr lang="hu-HU" sz="3200" dirty="0"/>
              <a:t> </a:t>
            </a:r>
            <a:r>
              <a:rPr lang="hu-HU" sz="3200" dirty="0" err="1"/>
              <a:t>for</a:t>
            </a:r>
            <a:r>
              <a:rPr lang="hu-HU" sz="3200" dirty="0"/>
              <a:t> International Trade and </a:t>
            </a:r>
            <a:r>
              <a:rPr lang="hu-HU" sz="3200" dirty="0" err="1"/>
              <a:t>Industry</a:t>
            </a:r>
            <a:r>
              <a:rPr lang="hu-HU" sz="3200" dirty="0" smtClean="0"/>
              <a:t>) </a:t>
            </a:r>
          </a:p>
          <a:p>
            <a:endParaRPr lang="hu-HU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/>
              <a:t>hatékonyan </a:t>
            </a:r>
            <a:r>
              <a:rPr lang="hu-HU" sz="3200" dirty="0"/>
              <a:t>irányítja iparpolitika </a:t>
            </a:r>
            <a:r>
              <a:rPr lang="hu-HU" sz="3200" dirty="0" smtClean="0"/>
              <a:t>végrehajtását,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/>
              <a:t>mindehhez </a:t>
            </a:r>
            <a:r>
              <a:rPr lang="hu-HU" sz="3200" dirty="0"/>
              <a:t>megfelelő ráhatással rendelkezik a gazdasági tervezésre, az energiaszektorra, a hazai termelésre, nemzetközi kereskedelemre, a pénzügyi szektorra és kormányzati alapok felhasználására.</a:t>
            </a:r>
          </a:p>
        </p:txBody>
      </p:sp>
    </p:spTree>
    <p:extLst>
      <p:ext uri="{BB962C8B-B14F-4D97-AF65-F5344CB8AC3E}">
        <p14:creationId xmlns:p14="http://schemas.microsoft.com/office/powerpoint/2010/main" val="2820886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hu-HU" dirty="0" smtClean="0"/>
              <a:t>A MITI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/>
              <a:t>1952 és 1962 </a:t>
            </a:r>
            <a:r>
              <a:rPr lang="hu-HU" sz="2800" dirty="0" smtClean="0"/>
              <a:t>között a </a:t>
            </a:r>
            <a:r>
              <a:rPr lang="hu-HU" sz="2800" dirty="0"/>
              <a:t>MITI rendelkezett a külföldi valuták felett. A kormány </a:t>
            </a:r>
            <a:r>
              <a:rPr lang="hu-HU" sz="2800" dirty="0" smtClean="0"/>
              <a:t>minden </a:t>
            </a:r>
            <a:r>
              <a:rPr lang="hu-HU" sz="2800" dirty="0"/>
              <a:t>évben meghatározta az importra fordítható keretösszeget, amelynek az </a:t>
            </a:r>
            <a:r>
              <a:rPr lang="hu-HU" sz="2800" dirty="0" smtClean="0"/>
              <a:t>allokációját </a:t>
            </a:r>
            <a:r>
              <a:rPr lang="hu-HU" sz="2800" dirty="0"/>
              <a:t>a MITI végezte </a:t>
            </a:r>
            <a:r>
              <a:rPr lang="hu-HU" sz="2800" dirty="0" smtClean="0"/>
              <a:t>el.</a:t>
            </a:r>
          </a:p>
          <a:p>
            <a:r>
              <a:rPr lang="hu-HU" sz="2800" dirty="0" smtClean="0"/>
              <a:t>Vagyis </a:t>
            </a:r>
            <a:r>
              <a:rPr lang="hu-HU" sz="2800" dirty="0"/>
              <a:t>az importőröknek először valutakvótát </a:t>
            </a:r>
            <a:r>
              <a:rPr lang="hu-HU" sz="2800" dirty="0" smtClean="0"/>
              <a:t>kellett </a:t>
            </a:r>
            <a:r>
              <a:rPr lang="hu-HU" sz="2800" dirty="0"/>
              <a:t>szerezniük a </a:t>
            </a:r>
            <a:r>
              <a:rPr lang="hu-HU" sz="2800" dirty="0" err="1"/>
              <a:t>MITI-től</a:t>
            </a:r>
            <a:r>
              <a:rPr lang="hu-HU" sz="2800" dirty="0"/>
              <a:t>, és csak azután kaptak a külföldi valuták használatára engedélyt a kereskedelmi </a:t>
            </a:r>
            <a:r>
              <a:rPr lang="hu-HU" sz="2800" dirty="0" smtClean="0"/>
              <a:t>bankoktól.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különböző importkorlátozások fontos szerepet játszottak a növendék iparágak fejlődésében és azok versenyképes exportőrökké válásában.</a:t>
            </a:r>
          </a:p>
        </p:txBody>
      </p:sp>
    </p:spTree>
    <p:extLst>
      <p:ext uri="{BB962C8B-B14F-4D97-AF65-F5344CB8AC3E}">
        <p14:creationId xmlns:p14="http://schemas.microsoft.com/office/powerpoint/2010/main" val="28915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Külföldi tőke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Japán általánosan „ellenségesen” lépett fel a közvetlen külföldi befektetésekkel </a:t>
            </a:r>
            <a:r>
              <a:rPr lang="hu-HU" dirty="0" smtClean="0"/>
              <a:t>szemben.</a:t>
            </a:r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ipari fejlődéséhez szükséges fejlett </a:t>
            </a:r>
            <a:r>
              <a:rPr lang="hu-HU" dirty="0" smtClean="0"/>
              <a:t>technológiát elsősorban </a:t>
            </a:r>
            <a:r>
              <a:rPr lang="hu-HU" dirty="0"/>
              <a:t>a külföldi vállalatokkal kötött licencszerződéseken keresztül adaptálta.</a:t>
            </a:r>
          </a:p>
          <a:p>
            <a:r>
              <a:rPr lang="hu-HU" dirty="0"/>
              <a:t>A MITI közvetítői szerepet töltött be a japán és a külföldi vállalatok között.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11904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490066"/>
          </a:xfrm>
        </p:spPr>
        <p:txBody>
          <a:bodyPr/>
          <a:lstStyle/>
          <a:p>
            <a:r>
              <a:rPr lang="hu-HU" dirty="0" smtClean="0"/>
              <a:t>Kereskedelempolitika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/>
          <a:lstStyle/>
          <a:p>
            <a:r>
              <a:rPr lang="hu-HU" sz="2400" dirty="0"/>
              <a:t>Japán számos importkorlátozást (például </a:t>
            </a:r>
            <a:r>
              <a:rPr lang="hu-HU" sz="2400" dirty="0" smtClean="0"/>
              <a:t>valutakorlátozások</a:t>
            </a:r>
            <a:r>
              <a:rPr lang="hu-HU" sz="2400" dirty="0"/>
              <a:t>, importvámok, importkvóták) alkalmazott</a:t>
            </a:r>
            <a:endParaRPr lang="hu-HU" sz="2400" dirty="0" smtClean="0"/>
          </a:p>
          <a:p>
            <a:r>
              <a:rPr lang="hu-HU" sz="2400" dirty="0" smtClean="0"/>
              <a:t>Emellett számos exportösztönző </a:t>
            </a:r>
            <a:r>
              <a:rPr lang="hu-HU" sz="2400" dirty="0"/>
              <a:t>eszközt </a:t>
            </a:r>
            <a:r>
              <a:rPr lang="hu-HU" sz="2400" dirty="0" smtClean="0"/>
              <a:t>alkalmazott.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1952-ben létrehozott Japán </a:t>
            </a:r>
            <a:r>
              <a:rPr lang="hu-HU" sz="2400" dirty="0" err="1"/>
              <a:t>Export-Import</a:t>
            </a:r>
            <a:r>
              <a:rPr lang="hu-HU" sz="2400" dirty="0"/>
              <a:t> Bank </a:t>
            </a:r>
            <a:r>
              <a:rPr lang="hu-HU" sz="2400" i="1" dirty="0"/>
              <a:t>(</a:t>
            </a:r>
            <a:r>
              <a:rPr lang="hu-HU" sz="2400" i="1" dirty="0" err="1"/>
              <a:t>Export</a:t>
            </a:r>
            <a:r>
              <a:rPr lang="hu-HU" sz="2400" dirty="0" err="1"/>
              <a:t>-</a:t>
            </a:r>
            <a:r>
              <a:rPr lang="hu-HU" sz="2400" i="1" dirty="0" err="1"/>
              <a:t>Import</a:t>
            </a:r>
            <a:r>
              <a:rPr lang="hu-HU" sz="2400" i="1" dirty="0"/>
              <a:t> </a:t>
            </a:r>
            <a:r>
              <a:rPr lang="hu-HU" sz="2400" i="1" dirty="0" err="1"/>
              <a:t>Bank</a:t>
            </a:r>
            <a:r>
              <a:rPr lang="hu-HU" sz="2400" i="1" dirty="0"/>
              <a:t> of </a:t>
            </a:r>
            <a:r>
              <a:rPr lang="hu-HU" sz="2400" i="1" dirty="0" err="1"/>
              <a:t>Japan</a:t>
            </a:r>
            <a:r>
              <a:rPr lang="hu-HU" sz="2400" i="1" dirty="0"/>
              <a:t>, JEXIM) </a:t>
            </a:r>
            <a:r>
              <a:rPr lang="hu-HU" sz="2400" dirty="0"/>
              <a:t>kedvezményes hiteleket biztosított exportőrök számára, valamint olyan tengerentúli befektetéseket finanszírozott, </a:t>
            </a:r>
            <a:r>
              <a:rPr lang="hu-HU" sz="2400" dirty="0" smtClean="0"/>
              <a:t>amelyek </a:t>
            </a:r>
            <a:r>
              <a:rPr lang="hu-HU" sz="2400" dirty="0"/>
              <a:t>az exporthoz szükséges nyersanyagok megszerzésére </a:t>
            </a:r>
            <a:r>
              <a:rPr lang="hu-HU" sz="2400" dirty="0" smtClean="0"/>
              <a:t>irányultak.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1954-ben megalapított Japán Külkereskedelmi Szervezet </a:t>
            </a:r>
            <a:r>
              <a:rPr lang="hu-HU" sz="2400" i="1" dirty="0" smtClean="0"/>
              <a:t>(</a:t>
            </a:r>
            <a:r>
              <a:rPr lang="hu-HU" sz="2400" i="1" dirty="0" err="1" smtClean="0"/>
              <a:t>Japan</a:t>
            </a:r>
            <a:r>
              <a:rPr lang="hu-HU" sz="2400" i="1" dirty="0" smtClean="0"/>
              <a:t> </a:t>
            </a:r>
            <a:r>
              <a:rPr lang="hu-HU" sz="2400" i="1" dirty="0" err="1"/>
              <a:t>External</a:t>
            </a:r>
            <a:r>
              <a:rPr lang="hu-HU" sz="2400" i="1" dirty="0"/>
              <a:t> Trade Organization, JETRO) </a:t>
            </a:r>
            <a:r>
              <a:rPr lang="hu-HU" sz="2400" dirty="0"/>
              <a:t>a japán gyártóvállalatok számára exportpiacokat kutatott </a:t>
            </a:r>
            <a:r>
              <a:rPr lang="hu-HU" sz="2400" dirty="0" smtClean="0"/>
              <a:t>fel.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export- bevételek 1964-ig jelentős adókedvezményt (50 százalék) élveztek.</a:t>
            </a:r>
          </a:p>
        </p:txBody>
      </p:sp>
    </p:spTree>
    <p:extLst>
      <p:ext uri="{BB962C8B-B14F-4D97-AF65-F5344CB8AC3E}">
        <p14:creationId xmlns:p14="http://schemas.microsoft.com/office/powerpoint/2010/main" val="315375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hu-HU" altLang="hu-HU" sz="3200" b="1" dirty="0" smtClean="0"/>
              <a:t>A fejlesztő államkapitalizmus japán modellje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japánban a gazdaság a második világháborút követően </a:t>
            </a:r>
            <a:r>
              <a:rPr lang="hu-HU" altLang="hu-HU" sz="2400" b="1" dirty="0" smtClean="0"/>
              <a:t>nem követte az amerikai javaslatot</a:t>
            </a:r>
            <a:r>
              <a:rPr lang="hu-HU" altLang="hu-HU" sz="2400" dirty="0" smtClean="0"/>
              <a:t>, miszerint gazdaságuk helyreállítását alapozzák a komparatív előnyök kiaknázására és összpontosítsanak a munkaintenzív termékek termelésére. Helyette nemzeti programot dolgoztak ki arra, hogyan válhat Japán a Nyugat gazdaságilag és technológiailag egyenlő partnerévé.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„Japán gazdasága alá van rendelve a társadalom szociális és politikai céljainak. A nemzeti gazdaságpolitika ezt támogatja: a  aktív állami beavatkozás és szabályozás, valamint bizonyos iparágak nemzetközi versenyképességének növelése és világgazdasági vezető szerepének megteremtése érdekében iparjogvédelmi politika. Ennek a fantasztikus gazdasági erőnek volt még egy fontos forrása: a japánok szilárdan hittek társadalmuk egységében, kultúrájuk felsőbbrendűségében, és rendeltetésükben, hogy nagyhatalommá váljanak.” (</a:t>
            </a:r>
            <a:r>
              <a:rPr lang="hu-HU" altLang="hu-HU" sz="2400" dirty="0" err="1" smtClean="0"/>
              <a:t>Gilpin</a:t>
            </a:r>
            <a:r>
              <a:rPr lang="hu-HU" altLang="hu-HU" sz="2400" dirty="0" smtClean="0"/>
              <a:t> 157. o.)</a:t>
            </a:r>
          </a:p>
        </p:txBody>
      </p:sp>
    </p:spTree>
    <p:extLst>
      <p:ext uri="{BB962C8B-B14F-4D97-AF65-F5344CB8AC3E}">
        <p14:creationId xmlns:p14="http://schemas.microsoft.com/office/powerpoint/2010/main" val="28885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88640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spc="-1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I</a:t>
            </a:r>
            <a:r>
              <a:rPr lang="hu-HU" sz="3200" b="1" spc="-1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ndikatív</a:t>
            </a:r>
            <a:r>
              <a:rPr lang="hu-HU" sz="3200" b="1" spc="-19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200" b="1" spc="-1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tervek</a:t>
            </a:r>
            <a:endParaRPr lang="hu-HU" sz="3200" b="1" spc="-195" dirty="0">
              <a:solidFill>
                <a:srgbClr val="1B1917"/>
              </a:solidFill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spc="-1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</a:t>
            </a:r>
            <a:r>
              <a:rPr lang="hu-HU" sz="2400" spc="-1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ialakításáért</a:t>
            </a:r>
            <a:r>
              <a:rPr lang="hu-HU" sz="2400" spc="-19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spc="-1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két</a:t>
            </a:r>
            <a:r>
              <a:rPr lang="hu-HU" sz="2400" spc="-19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spc="-1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minisztérium,</a:t>
            </a:r>
            <a:r>
              <a:rPr lang="hu-HU" sz="2400" spc="-21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9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P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énzügyminisztérium</a:t>
            </a:r>
            <a:r>
              <a:rPr lang="hu-HU" sz="2400" spc="-8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és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Kereskedelmi</a:t>
            </a:r>
            <a:r>
              <a:rPr lang="hu-HU" sz="2400" spc="-8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és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ipari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minisztérium</a:t>
            </a:r>
            <a:r>
              <a:rPr lang="hu-HU" sz="2400" spc="-6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(MITI)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volt</a:t>
            </a:r>
            <a:r>
              <a:rPr lang="hu-HU" sz="2400" spc="-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felelős.</a:t>
            </a:r>
            <a:r>
              <a:rPr lang="hu-HU" sz="2400" spc="-14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endParaRPr lang="hu-HU" sz="2400" spc="-145" dirty="0" smtClean="0">
              <a:solidFill>
                <a:srgbClr val="1B1917"/>
              </a:solidFill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9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nemzet- gazdasági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tervek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kialakítása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két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lépcsőben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történt.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Először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kormányzó</a:t>
            </a:r>
            <a:r>
              <a:rPr lang="hu-HU" sz="2400" spc="-17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Liberális Demokrata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spc="-2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Párt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politikusai,</a:t>
            </a:r>
            <a:r>
              <a:rPr lang="hu-HU" sz="2400" spc="-2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akadémikusok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és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kormányzati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hivatalnokok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vitatták meg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tervjavaslatot.</a:t>
            </a:r>
            <a:endParaRPr lang="hu-HU" sz="2400" spc="-130" dirty="0" smtClean="0">
              <a:solidFill>
                <a:srgbClr val="1B1917"/>
              </a:solidFill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Majd</a:t>
            </a:r>
            <a:r>
              <a:rPr lang="hu-HU" sz="2400" spc="-1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az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úgynevezett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gazdasági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tanács</a:t>
            </a:r>
            <a:r>
              <a:rPr lang="hu-HU" sz="2400" spc="-1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(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Economic</a:t>
            </a:r>
            <a:r>
              <a:rPr lang="hu-HU" sz="2400" i="1" spc="-25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Deliberation</a:t>
            </a:r>
            <a:r>
              <a:rPr lang="hu-HU" sz="2400" i="1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Council</a:t>
            </a:r>
            <a:r>
              <a:rPr lang="hu-HU" sz="2400" i="1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),</a:t>
            </a:r>
            <a:r>
              <a:rPr lang="hu-HU" sz="2400" i="1" spc="-70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amely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üzleti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vezetőkből,</a:t>
            </a:r>
            <a:r>
              <a:rPr lang="hu-HU" sz="2400" spc="-16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akadémikusokból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és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korábbi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kormányzati</a:t>
            </a:r>
            <a:r>
              <a:rPr lang="hu-HU" sz="2400" spc="-13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hivatalnokokból</a:t>
            </a:r>
            <a:r>
              <a:rPr lang="hu-HU" sz="2400" spc="-19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állt,</a:t>
            </a:r>
            <a:r>
              <a:rPr lang="hu-HU" sz="2400" spc="-20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végezte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el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tervjavaslatok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részletesebb</a:t>
            </a:r>
            <a:r>
              <a:rPr lang="hu-HU" sz="2400" spc="-19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értékelését.</a:t>
            </a:r>
            <a:endParaRPr lang="hu-HU" sz="2400" spc="-215" dirty="0" smtClean="0">
              <a:solidFill>
                <a:srgbClr val="1B1917"/>
              </a:solidFill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9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nemzetgazdasági</a:t>
            </a:r>
            <a:r>
              <a:rPr lang="hu-HU" sz="2400" spc="-185" dirty="0" smtClean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terveket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gazdasági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tervhivatal</a:t>
            </a:r>
            <a:r>
              <a:rPr lang="hu-HU" sz="2400" spc="-18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(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Economic</a:t>
            </a:r>
            <a:r>
              <a:rPr lang="hu-HU" sz="2400" i="1" spc="-110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Planning</a:t>
            </a:r>
            <a:r>
              <a:rPr lang="hu-HU" sz="2400" i="1" spc="-110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i="1" dirty="0" err="1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Agency</a:t>
            </a:r>
            <a:r>
              <a:rPr lang="hu-HU" sz="2400" i="1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)</a:t>
            </a:r>
            <a:r>
              <a:rPr lang="hu-HU" sz="2400" i="1" spc="-120" dirty="0">
                <a:solidFill>
                  <a:srgbClr val="1B1917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készítette</a:t>
            </a:r>
            <a:r>
              <a:rPr lang="hu-HU" sz="2400" spc="-185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2400" dirty="0">
                <a:solidFill>
                  <a:srgbClr val="1B1917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el.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23099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188641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Az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általános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gazdasági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terveknél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azonban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sokkal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fontosabbak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voltak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az</a:t>
            </a:r>
            <a:r>
              <a:rPr lang="hu-HU" sz="3600" spc="-11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egyes </a:t>
            </a:r>
            <a:r>
              <a:rPr lang="hu-HU" sz="3600" b="1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iparági</a:t>
            </a:r>
            <a:r>
              <a:rPr lang="hu-HU" sz="3600" b="1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b="1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tervek,</a:t>
            </a:r>
            <a:r>
              <a:rPr lang="hu-HU" sz="3600" b="1" spc="-10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amelyek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elkészítéséért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MITI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volt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felelős.</a:t>
            </a:r>
            <a:r>
              <a:rPr lang="hu-HU" sz="3600" spc="-12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endParaRPr lang="hu-HU" sz="3600" spc="-120" dirty="0" smtClean="0">
              <a:solidFill>
                <a:srgbClr val="1B1917"/>
              </a:solidFill>
              <a:latin typeface="+mn-lt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571500" indent="-5715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600" dirty="0" smtClean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Az</a:t>
            </a:r>
            <a:r>
              <a:rPr lang="hu-HU" sz="3600" spc="-75" dirty="0" smtClean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iparági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tervek</a:t>
            </a:r>
            <a:r>
              <a:rPr lang="hu-HU" sz="3600" spc="-7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 smtClean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kialakításában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 kormányzati hivatalnokok, vállalati vezetők,</a:t>
            </a:r>
            <a:r>
              <a:rPr lang="hu-HU" sz="3600" spc="17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akadémikusok,</a:t>
            </a:r>
            <a:r>
              <a:rPr lang="hu-HU" sz="3600" spc="4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pénzügyi szakemberek</a:t>
            </a:r>
            <a:r>
              <a:rPr lang="hu-HU" sz="3600" spc="-10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spc="-1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stb.</a:t>
            </a:r>
            <a:r>
              <a:rPr lang="hu-HU" sz="3600" spc="-13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vettek</a:t>
            </a:r>
            <a:r>
              <a:rPr lang="hu-HU" sz="3600" spc="-105" dirty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r>
              <a:rPr lang="hu-HU" sz="3600" dirty="0" smtClean="0">
                <a:solidFill>
                  <a:srgbClr val="1B1917"/>
                </a:solidFill>
                <a:latin typeface="+mn-lt"/>
                <a:ea typeface="Bookman Old Style" panose="02050604050505020204" pitchFamily="18" charset="0"/>
                <a:cs typeface="Bookman Old Style" panose="02050604050505020204" pitchFamily="18" charset="0"/>
              </a:rPr>
              <a:t>részt.</a:t>
            </a:r>
            <a:endParaRPr lang="hu-HU" sz="3600" spc="-150" dirty="0" smtClean="0">
              <a:solidFill>
                <a:srgbClr val="1B1917"/>
              </a:solidFill>
              <a:latin typeface="+mn-lt"/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34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Későbbi fejlemények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400" dirty="0"/>
              <a:t>Az 1980-as évek elején liberalizálták a nemzetközi </a:t>
            </a:r>
            <a:r>
              <a:rPr lang="hu-HU" sz="2400" dirty="0" smtClean="0"/>
              <a:t>tőkeműveleteket</a:t>
            </a:r>
            <a:r>
              <a:rPr lang="hu-HU" sz="2400" dirty="0"/>
              <a:t>. A pénzügyi szektor megkezdett deregulációja </a:t>
            </a:r>
            <a:r>
              <a:rPr lang="hu-HU" sz="2400" dirty="0" smtClean="0"/>
              <a:t>lehetővé </a:t>
            </a:r>
            <a:r>
              <a:rPr lang="hu-HU" sz="2400" dirty="0"/>
              <a:t>tette, hogy a japán nagyvállalatok projektjeiket közvetlenül az értékpapírpiacról </a:t>
            </a:r>
            <a:r>
              <a:rPr lang="hu-HU" sz="2400" dirty="0" smtClean="0"/>
              <a:t>finanszírozzák.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bankok az újonnan kibocsátott államkötvényeket szabadon továbbforgalmazhatták, </a:t>
            </a:r>
            <a:r>
              <a:rPr lang="hu-HU" sz="2400" dirty="0" smtClean="0"/>
              <a:t>sőt </a:t>
            </a:r>
            <a:r>
              <a:rPr lang="hu-HU" sz="2400" dirty="0"/>
              <a:t>külföldi kötvényeket is </a:t>
            </a:r>
            <a:r>
              <a:rPr lang="hu-HU" sz="2400" dirty="0" smtClean="0"/>
              <a:t>vásárolhattak.</a:t>
            </a:r>
          </a:p>
          <a:p>
            <a:r>
              <a:rPr lang="hu-HU" sz="2400" dirty="0" smtClean="0"/>
              <a:t>A bankok </a:t>
            </a:r>
            <a:r>
              <a:rPr lang="hu-HU" sz="2400" dirty="0"/>
              <a:t>a nemzetközi pénzügyi kapcsolatokban domináns pozícióba kerültek, a tokiói </a:t>
            </a:r>
            <a:r>
              <a:rPr lang="hu-HU" sz="2400" dirty="0" smtClean="0"/>
              <a:t>értéktőzsde </a:t>
            </a:r>
            <a:r>
              <a:rPr lang="hu-HU" sz="2400" dirty="0"/>
              <a:t>a világ egyik legnagyobb értékpapírpiacává </a:t>
            </a:r>
            <a:r>
              <a:rPr lang="hu-HU" sz="2400" dirty="0" smtClean="0"/>
              <a:t>vált</a:t>
            </a:r>
          </a:p>
          <a:p>
            <a:r>
              <a:rPr lang="hu-HU" sz="2400" dirty="0" smtClean="0"/>
              <a:t>Japán a </a:t>
            </a:r>
            <a:r>
              <a:rPr lang="hu-HU" sz="2400" dirty="0"/>
              <a:t>világ legnagyobb </a:t>
            </a:r>
            <a:r>
              <a:rPr lang="hu-HU" sz="2400" dirty="0" err="1" smtClean="0"/>
              <a:t>tőkeexportőre</a:t>
            </a:r>
            <a:r>
              <a:rPr lang="hu-HU" sz="2400" dirty="0" smtClean="0"/>
              <a:t> </a:t>
            </a:r>
            <a:r>
              <a:rPr lang="hu-HU" sz="2400" dirty="0"/>
              <a:t>lett</a:t>
            </a:r>
          </a:p>
        </p:txBody>
      </p:sp>
    </p:spTree>
    <p:extLst>
      <p:ext uri="{BB962C8B-B14F-4D97-AF65-F5344CB8AC3E}">
        <p14:creationId xmlns:p14="http://schemas.microsoft.com/office/powerpoint/2010/main" val="2522936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Nyolcvanas évek: </a:t>
            </a:r>
            <a:br>
              <a:rPr lang="hu-HU" altLang="hu-HU" sz="3600" smtClean="0"/>
            </a:br>
            <a:r>
              <a:rPr lang="hu-HU" altLang="hu-HU" sz="3600" smtClean="0"/>
              <a:t>a nemzetköziesedő Japán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• </a:t>
            </a:r>
            <a:r>
              <a:rPr lang="hu-HU" altLang="hu-HU" sz="2400" dirty="0" smtClean="0"/>
              <a:t>a folyó fizetési mérleg többlete </a:t>
            </a:r>
            <a:r>
              <a:rPr lang="hu-HU" altLang="hu-HU" sz="2400" dirty="0" smtClean="0">
                <a:cs typeface="Arial" panose="020B0604020202020204" pitchFamily="34" charset="0"/>
              </a:rPr>
              <a:t>→ a japán bankok nemzetközi hitelezése bővül</a:t>
            </a:r>
            <a:r>
              <a:rPr lang="hu-HU" altLang="hu-HU" sz="24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hu-HU" altLang="hu-HU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u-HU" altLang="hu-HU" sz="2400" dirty="0" smtClean="0">
                <a:cs typeface="Arial" panose="020B0604020202020204" pitchFamily="34" charset="0"/>
              </a:rPr>
              <a:t>• </a:t>
            </a:r>
            <a:r>
              <a:rPr lang="hu-HU" altLang="hu-HU" sz="2400" dirty="0"/>
              <a:t>A</a:t>
            </a:r>
            <a:r>
              <a:rPr lang="hu-HU" altLang="hu-HU" sz="2400" dirty="0" smtClean="0"/>
              <a:t> japán vállalatok külföldi közvetlen beruházásai nőnek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u-HU" altLang="hu-HU" sz="2400" dirty="0" smtClean="0"/>
              <a:t>  - Ny-EU, USA: szolgáltatások, autóipar, elektronikai ipar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u-HU" altLang="hu-HU" sz="2400" dirty="0" smtClean="0"/>
              <a:t>  - DK-Ázsia: feldolgozóipar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hu-HU" altLang="hu-HU" sz="2400" b="1" i="1" dirty="0" smtClean="0"/>
              <a:t>A vállalatok külföldre telepítésének okai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dirty="0" smtClean="0"/>
              <a:t>a nyersanyagokhoz, energiaforrásokhoz való közelség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dirty="0" smtClean="0"/>
              <a:t>környezetszennyező tevékenységek kitelepítése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dirty="0" smtClean="0"/>
              <a:t>piacszerzés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dirty="0" smtClean="0"/>
              <a:t>a jen felértékelődése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dirty="0" smtClean="0"/>
              <a:t>a bérköltségek csökkentése</a:t>
            </a:r>
          </a:p>
        </p:txBody>
      </p:sp>
    </p:spTree>
    <p:extLst>
      <p:ext uri="{BB962C8B-B14F-4D97-AF65-F5344CB8AC3E}">
        <p14:creationId xmlns:p14="http://schemas.microsoft.com/office/powerpoint/2010/main" val="1302119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09588"/>
            <a:ext cx="59055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5924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55118"/>
              </p:ext>
            </p:extLst>
          </p:nvPr>
        </p:nvGraphicFramePr>
        <p:xfrm>
          <a:off x="323528" y="836712"/>
          <a:ext cx="8352928" cy="55147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7638"/>
                <a:gridCol w="1011225"/>
                <a:gridCol w="1103261"/>
                <a:gridCol w="1103261"/>
                <a:gridCol w="1103261"/>
                <a:gridCol w="1063143"/>
                <a:gridCol w="1181139"/>
              </a:tblGrid>
              <a:tr h="361290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Országok/régiók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796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796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796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796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0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Összesen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56073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Ázsia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1 435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2 327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4 868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5 569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8 238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22 437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563456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Újonnan iparosodottak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718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1 531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2 581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3 264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4 901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12 995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ASEANa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598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554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1 031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1 966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2 782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6 931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Kína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1 226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438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2 287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India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Egyesült Államok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5 395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10 165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14 704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21 701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32 540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84 505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563456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Európai Közösségekb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1 759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3 323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6 208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8 329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14 031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33 650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Latin-Amerika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2 616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4 737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4 816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6 428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5 238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23 835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Afrika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653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671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2 077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1724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Óceánia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525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992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1 413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2 669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4 618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10 216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942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Közel-Kelet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30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476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1290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Világ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12 217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22 320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33 364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47 022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3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67 540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182 464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95536" y="1166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b="1" dirty="0" smtClean="0"/>
              <a:t>Japán </a:t>
            </a:r>
            <a:r>
              <a:rPr lang="hu-HU" b="1" dirty="0"/>
              <a:t>közvetlen külföldi befektetései, 1985–1989 (millió dollár)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01045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166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b="1" dirty="0" smtClean="0"/>
              <a:t>Japán </a:t>
            </a:r>
            <a:r>
              <a:rPr lang="hu-HU" b="1" dirty="0"/>
              <a:t>közvetlen külföldi befektetései, </a:t>
            </a:r>
            <a:r>
              <a:rPr lang="hu-HU" b="1" dirty="0" smtClean="0"/>
              <a:t>1990–1995 </a:t>
            </a:r>
            <a:r>
              <a:rPr lang="hu-HU" b="1" dirty="0"/>
              <a:t>(millió dollár)</a:t>
            </a:r>
            <a:endParaRPr lang="hu-HU" sz="24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11983"/>
              </p:ext>
            </p:extLst>
          </p:nvPr>
        </p:nvGraphicFramePr>
        <p:xfrm>
          <a:off x="395536" y="764704"/>
          <a:ext cx="8352929" cy="55689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6376"/>
                <a:gridCol w="927972"/>
                <a:gridCol w="936226"/>
                <a:gridCol w="936226"/>
                <a:gridCol w="936226"/>
                <a:gridCol w="936226"/>
                <a:gridCol w="894957"/>
                <a:gridCol w="998720"/>
              </a:tblGrid>
              <a:tr h="570134">
                <a:tc>
                  <a:txBody>
                    <a:bodyPr/>
                    <a:lstStyle/>
                    <a:p>
                      <a:pPr marL="323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Országok/régiók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89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647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Összesen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0293">
                <a:tc>
                  <a:txBody>
                    <a:bodyPr/>
                    <a:lstStyle/>
                    <a:p>
                      <a:pPr marL="323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Ázsia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7 054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5 936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6 425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6 637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9 699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12 360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19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48 111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570134">
                <a:tc>
                  <a:txBody>
                    <a:bodyPr/>
                    <a:lstStyle/>
                    <a:p>
                      <a:pPr marL="3238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Újonnan iparosodottak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3 355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2 203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1 920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2 420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2 865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3 237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16 000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ASEANa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3 243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3 082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3 197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2 398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3 902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858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4 352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20 174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238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Kína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349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579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1 070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1 691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2 565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4 478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10 732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238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India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426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Egyesült Államok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26 128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18 026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13 819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14 725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17 331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22 650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112 678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Európai Uniób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13 304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8 786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6 643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7 110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5 937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858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8 239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50 019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238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Latin-Amerika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3 628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3 337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2 726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3 370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5 231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3 879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22 172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238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Afrika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551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748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539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346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380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438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2 803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6130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Óceánia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4 166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3 278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2 406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2 035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1 432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220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2 816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19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16 132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81409">
                <a:tc>
                  <a:txBody>
                    <a:bodyPr/>
                    <a:lstStyle/>
                    <a:p>
                      <a:pPr marL="3175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Közel-Kelet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709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855" algn="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154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44450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1 487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5572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Világ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56 911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41 584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34 138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36 025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41 051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985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51 392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 marR="819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261 102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691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A nyolcvanas évek vége: </a:t>
            </a:r>
            <a:br>
              <a:rPr lang="hu-HU" altLang="hu-HU" sz="3600" smtClean="0"/>
            </a:br>
            <a:r>
              <a:rPr lang="hu-HU" altLang="hu-HU" sz="3600" smtClean="0"/>
              <a:t>a pénzügyi buborék kipukkanása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5141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b="1" dirty="0" smtClean="0"/>
              <a:t>1985</a:t>
            </a:r>
            <a:r>
              <a:rPr lang="hu-HU" altLang="hu-HU" sz="2400" dirty="0" smtClean="0"/>
              <a:t>,</a:t>
            </a:r>
            <a:r>
              <a:rPr lang="hu-HU" altLang="hu-HU" sz="2400" b="1" dirty="0" smtClean="0"/>
              <a:t> </a:t>
            </a:r>
            <a:r>
              <a:rPr lang="hu-HU" altLang="hu-HU" sz="2400" dirty="0" smtClean="0"/>
              <a:t>Plaza-egyezmény: megszünteti a kötött jen/dollár árfolyamot </a:t>
            </a:r>
            <a:r>
              <a:rPr lang="hu-HU" altLang="hu-HU" sz="2400" dirty="0" smtClean="0">
                <a:cs typeface="Arial" panose="020B0604020202020204" pitchFamily="34" charset="0"/>
              </a:rPr>
              <a:t>→ a jen értéke megnövekedett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u-HU" altLang="hu-HU" sz="2400" b="1" dirty="0" smtClean="0"/>
              <a:t>A pénzügyi buborék kialakulása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folyó fizetési mérleg-többlet </a:t>
            </a:r>
            <a:r>
              <a:rPr lang="hu-HU" altLang="hu-HU" sz="2400" dirty="0" smtClean="0">
                <a:cs typeface="Arial" panose="020B0604020202020204" pitchFamily="34" charset="0"/>
              </a:rPr>
              <a:t>→ tőkefelesleg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>
                <a:cs typeface="Arial" panose="020B0604020202020204" pitchFamily="34" charset="0"/>
              </a:rPr>
              <a:t>az állampolgárok és a befektetők részvényeket és ingatlant vásároltak </a:t>
            </a:r>
            <a:r>
              <a:rPr lang="hu-HU" altLang="hu-HU" sz="24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	- spekulációs láz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    - </a:t>
            </a:r>
            <a:r>
              <a:rPr lang="hu-HU" altLang="hu-HU" sz="2400" dirty="0" err="1" smtClean="0"/>
              <a:t>opimizmus</a:t>
            </a:r>
            <a:r>
              <a:rPr lang="hu-HU" altLang="hu-HU" sz="2400" dirty="0" smtClean="0"/>
              <a:t> (4-5%-os gazdasági növekedés)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	- a kamatlábak csökkenése </a:t>
            </a:r>
            <a:r>
              <a:rPr lang="hu-HU" altLang="hu-HU" sz="2400" dirty="0" smtClean="0">
                <a:cs typeface="Arial" panose="020B0604020202020204" pitchFamily="34" charset="0"/>
              </a:rPr>
              <a:t>→ a</a:t>
            </a:r>
            <a:r>
              <a:rPr lang="hu-HU" altLang="hu-HU" sz="2400" dirty="0" smtClean="0"/>
              <a:t> vállalatok és háztartások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       hiteleket vesznek fel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8134424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A nyolcvanas évek vége: </a:t>
            </a:r>
            <a:br>
              <a:rPr lang="hu-HU" altLang="hu-HU" sz="3600" smtClean="0"/>
            </a:br>
            <a:r>
              <a:rPr lang="hu-HU" altLang="hu-HU" sz="3600" smtClean="0"/>
              <a:t>a pénzügyi buborék kipukkanása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A</a:t>
            </a:r>
            <a:r>
              <a:rPr lang="hu-HU" altLang="hu-HU" dirty="0" smtClean="0"/>
              <a:t> realitástól szakadó részvény és ingatlanárak</a:t>
            </a:r>
            <a:r>
              <a:rPr lang="hu-HU" altLang="hu-HU" dirty="0" smtClean="0">
                <a:cs typeface="Arial" panose="020B0604020202020204" pitchFamily="34" charset="0"/>
              </a:rPr>
              <a:t> 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1989-90: a kamatlábak emelkedése </a:t>
            </a:r>
          </a:p>
          <a:p>
            <a:pPr eaLnBrk="1" hangingPunct="1"/>
            <a:r>
              <a:rPr lang="hu-HU" altLang="hu-HU" dirty="0" smtClean="0">
                <a:cs typeface="Arial" panose="020B0604020202020204" pitchFamily="34" charset="0"/>
              </a:rPr>
              <a:t>→ mindenki el akarja adni a részvényeket és az ingatlanokat </a:t>
            </a:r>
          </a:p>
          <a:p>
            <a:pPr eaLnBrk="1" hangingPunct="1"/>
            <a:r>
              <a:rPr lang="hu-HU" altLang="hu-HU" dirty="0" smtClean="0">
                <a:cs typeface="Arial" panose="020B0604020202020204" pitchFamily="34" charset="0"/>
              </a:rPr>
              <a:t>→ túlkínálat: az árak esnek </a:t>
            </a:r>
          </a:p>
          <a:p>
            <a:pPr eaLnBrk="1" hangingPunct="1"/>
            <a:r>
              <a:rPr lang="hu-HU" altLang="hu-HU" dirty="0" smtClean="0">
                <a:cs typeface="Arial" panose="020B0604020202020204" pitchFamily="34" charset="0"/>
              </a:rPr>
              <a:t>→ a pénzügyi buborék kipukkan, </a:t>
            </a:r>
            <a:r>
              <a:rPr lang="hu-HU" altLang="hu-HU" dirty="0" smtClean="0"/>
              <a:t>válság</a:t>
            </a:r>
          </a:p>
          <a:p>
            <a:pPr eaLnBrk="1" hangingPunct="1"/>
            <a:r>
              <a:rPr lang="hu-HU" altLang="hu-HU" dirty="0" smtClean="0"/>
              <a:t>Hosszú stagnálás</a:t>
            </a:r>
          </a:p>
          <a:p>
            <a:pPr eaLnBrk="1" hangingPunct="1"/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9028255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Kilencvenes évek: a stagnáló Japán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1991-től: a pénzügyi válság átterjed a reálgazdaságra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a vállalatok vagyonának leértékelődése, a hiteleket nem tudják visszafizetni </a:t>
            </a:r>
            <a:r>
              <a:rPr lang="hu-HU" altLang="hu-HU" dirty="0" smtClean="0">
                <a:cs typeface="Arial" panose="020B0604020202020204" pitchFamily="34" charset="0"/>
              </a:rPr>
              <a:t>→ csökkenő beruházások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cs typeface="Arial" panose="020B0604020202020204" pitchFamily="34" charset="0"/>
              </a:rPr>
              <a:t>a munkanélküliség emelkedése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cs typeface="Arial" panose="020B0604020202020204" pitchFamily="34" charset="0"/>
              </a:rPr>
              <a:t>a fogyasztás csökkenése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cs typeface="Arial" panose="020B0604020202020204" pitchFamily="34" charset="0"/>
              </a:rPr>
              <a:t>deflációs tendencia: a fogyasztói árak csökkennek (de a bérek is)</a:t>
            </a:r>
          </a:p>
        </p:txBody>
      </p:sp>
    </p:spTree>
    <p:extLst>
      <p:ext uri="{BB962C8B-B14F-4D97-AF65-F5344CB8AC3E}">
        <p14:creationId xmlns:p14="http://schemas.microsoft.com/office/powerpoint/2010/main" val="321965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876173"/>
            <a:ext cx="9144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altLang="hu-HU" b="1" dirty="0">
                <a:latin typeface="+mn-lt"/>
              </a:rPr>
              <a:t>Japán rendszere:</a:t>
            </a:r>
            <a:r>
              <a:rPr lang="hu-HU" altLang="hu-HU" dirty="0">
                <a:latin typeface="+mn-lt"/>
              </a:rPr>
              <a:t> a fejlesztő </a:t>
            </a:r>
            <a:r>
              <a:rPr lang="hu-HU" altLang="hu-HU" dirty="0" smtClean="0">
                <a:latin typeface="+mn-lt"/>
              </a:rPr>
              <a:t>állam (</a:t>
            </a:r>
            <a:r>
              <a:rPr lang="hu-HU" dirty="0" err="1">
                <a:latin typeface="+mn-lt"/>
              </a:rPr>
              <a:t>Chalmers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Johnson: </a:t>
            </a:r>
            <a:r>
              <a:rPr lang="en-US" dirty="0" smtClean="0"/>
              <a:t>MITI </a:t>
            </a:r>
            <a:r>
              <a:rPr lang="en-US" dirty="0"/>
              <a:t>and the Japanese Miracle”</a:t>
            </a:r>
            <a:r>
              <a:rPr lang="hu-HU" dirty="0" smtClean="0">
                <a:latin typeface="+mn-lt"/>
              </a:rPr>
              <a:t>1982)</a:t>
            </a:r>
            <a:endParaRPr lang="hu-HU" altLang="hu-HU" dirty="0">
              <a:latin typeface="+mn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altLang="hu-HU" b="1" dirty="0">
                <a:latin typeface="Calibri" panose="020F0502020204030204" pitchFamily="34" charset="0"/>
              </a:rPr>
              <a:t>Egyéb elnevezései: </a:t>
            </a:r>
            <a:r>
              <a:rPr lang="hu-HU" altLang="hu-HU" dirty="0">
                <a:latin typeface="Calibri" panose="020F0502020204030204" pitchFamily="34" charset="0"/>
              </a:rPr>
              <a:t>sintoista kapitalizmus, törzsi kapitalizmus, kollektív kapitalizmus, jóléti </a:t>
            </a:r>
            <a:r>
              <a:rPr lang="hu-HU" altLang="hu-HU" dirty="0" err="1">
                <a:latin typeface="Calibri" panose="020F0502020204030204" pitchFamily="34" charset="0"/>
              </a:rPr>
              <a:t>korporativizmus</a:t>
            </a:r>
            <a:r>
              <a:rPr lang="hu-HU" altLang="hu-HU" dirty="0">
                <a:latin typeface="Calibri" panose="020F0502020204030204" pitchFamily="34" charset="0"/>
              </a:rPr>
              <a:t>, versenyző kommunizmus, hálózati kapitalizmus, </a:t>
            </a:r>
            <a:r>
              <a:rPr lang="hu-HU" altLang="hu-HU" dirty="0" err="1">
                <a:latin typeface="Calibri" panose="020F0502020204030204" pitchFamily="34" charset="0"/>
              </a:rPr>
              <a:t>kompanizmus</a:t>
            </a:r>
            <a:r>
              <a:rPr lang="hu-HU" altLang="hu-HU" dirty="0">
                <a:latin typeface="Calibri" panose="020F0502020204030204" pitchFamily="34" charset="0"/>
              </a:rPr>
              <a:t>, termelő kapitalizmus, érdekcsoport kapitalizmus, stratégiai kapitalizmus, Japán Rt</a:t>
            </a:r>
            <a:r>
              <a:rPr lang="hu-HU" altLang="hu-HU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dirty="0">
                <a:latin typeface="+mj-lt"/>
              </a:rPr>
              <a:t>A gazdasági növekedés 1950 és 1973 között évi 9%-os, 1973 és 1994 között pedig évi 3,5%-os volt.</a:t>
            </a:r>
            <a:endParaRPr lang="hu-HU" alt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598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4186238" cy="5792788"/>
          </a:xfrm>
        </p:spPr>
        <p:txBody>
          <a:bodyPr/>
          <a:lstStyle/>
          <a:p>
            <a:pPr eaLnBrk="1" hangingPunct="1"/>
            <a:r>
              <a:rPr lang="hu-HU" altLang="hu-HU" sz="2400" b="1" smtClean="0"/>
              <a:t>a fogyasztói árindex ala-kulása</a:t>
            </a:r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r>
              <a:rPr lang="hu-HU" altLang="hu-HU" sz="2400" b="1" smtClean="0"/>
              <a:t>a munkanélküliségi ráta</a:t>
            </a:r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b="1" smtClean="0"/>
          </a:p>
        </p:txBody>
      </p:sp>
      <p:pic>
        <p:nvPicPr>
          <p:cNvPr id="22531" name="Picture 9" descr="indice-prix20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747713"/>
            <a:ext cx="4932362" cy="2614612"/>
          </a:xfrm>
          <a:noFill/>
        </p:spPr>
      </p:pic>
      <p:pic>
        <p:nvPicPr>
          <p:cNvPr id="2253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43325"/>
            <a:ext cx="7272337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935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0" y="946150"/>
          <a:ext cx="8964613" cy="426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art" r:id="rId4" imgW="5886450" imgH="2562225" progId="Excel.Chart.8">
                  <p:embed/>
                </p:oleObj>
              </mc:Choice>
              <mc:Fallback>
                <p:oleObj name="Chart" r:id="rId4" imgW="5886450" imgH="25622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46150"/>
                        <a:ext cx="8964613" cy="426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755650" y="5373688"/>
            <a:ext cx="238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/>
              <a:t>http://www.jetro.go.jp/</a:t>
            </a:r>
          </a:p>
        </p:txBody>
      </p:sp>
    </p:spTree>
    <p:extLst>
      <p:ext uri="{BB962C8B-B14F-4D97-AF65-F5344CB8AC3E}">
        <p14:creationId xmlns:p14="http://schemas.microsoft.com/office/powerpoint/2010/main" val="13390667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A japán gazdasági rendszer fő pillérei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/>
            <a:r>
              <a:rPr lang="hu-HU" altLang="hu-HU" sz="2800" b="1" dirty="0" smtClean="0"/>
              <a:t>oktatási rendszer</a:t>
            </a:r>
          </a:p>
          <a:p>
            <a:pPr eaLnBrk="1" hangingPunct="1"/>
            <a:endParaRPr lang="hu-HU" altLang="hu-HU" sz="2800" b="1" dirty="0" smtClean="0"/>
          </a:p>
          <a:p>
            <a:pPr eaLnBrk="1" hangingPunct="1"/>
            <a:r>
              <a:rPr lang="hu-HU" altLang="hu-HU" sz="2800" b="1" dirty="0" smtClean="0"/>
              <a:t>kutatás-fejlesztés</a:t>
            </a:r>
          </a:p>
          <a:p>
            <a:pPr eaLnBrk="1" hangingPunct="1"/>
            <a:endParaRPr lang="hu-HU" altLang="hu-HU" sz="2800" b="1" dirty="0" smtClean="0"/>
          </a:p>
          <a:p>
            <a:pPr eaLnBrk="1" hangingPunct="1"/>
            <a:r>
              <a:rPr lang="hu-HU" altLang="hu-HU" sz="2800" b="1" dirty="0" smtClean="0"/>
              <a:t>gazdaságirányítási rendszer</a:t>
            </a:r>
          </a:p>
          <a:p>
            <a:pPr eaLnBrk="1" hangingPunct="1"/>
            <a:endParaRPr lang="hu-HU" altLang="hu-HU" sz="2800" b="1" dirty="0" smtClean="0"/>
          </a:p>
          <a:p>
            <a:pPr eaLnBrk="1" hangingPunct="1"/>
            <a:r>
              <a:rPr lang="hu-HU" altLang="hu-HU" sz="2800" b="1" dirty="0" smtClean="0"/>
              <a:t>vállalati rendszer</a:t>
            </a:r>
          </a:p>
          <a:p>
            <a:pPr eaLnBrk="1" hangingPunct="1"/>
            <a:endParaRPr lang="hu-HU" altLang="hu-HU" sz="2800" b="1" dirty="0" smtClean="0"/>
          </a:p>
          <a:p>
            <a:pPr eaLnBrk="1" hangingPunct="1"/>
            <a:r>
              <a:rPr lang="hu-HU" altLang="hu-HU" sz="2800" b="1" dirty="0" smtClean="0"/>
              <a:t>vállalatvezetés és – szervezés</a:t>
            </a:r>
          </a:p>
        </p:txBody>
      </p:sp>
    </p:spTree>
    <p:extLst>
      <p:ext uri="{BB962C8B-B14F-4D97-AF65-F5344CB8AC3E}">
        <p14:creationId xmlns:p14="http://schemas.microsoft.com/office/powerpoint/2010/main" val="271869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Előzmények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altLang="hu-HU" sz="2800" dirty="0" smtClean="0"/>
              <a:t>Japán az egyetlen nem európai eredetű kultúra, amely sikeresen befogadta a kapitalizmust</a:t>
            </a:r>
          </a:p>
          <a:p>
            <a:r>
              <a:rPr lang="hu-HU" altLang="hu-HU" sz="2800" dirty="0" smtClean="0"/>
              <a:t>A gyarmatosítás első hullámára (1600-as évek) Japán a teljes elzárkózással válaszolt –</a:t>
            </a:r>
            <a:r>
              <a:rPr lang="hu-HU" sz="2800" dirty="0" err="1"/>
              <a:t>Tokugava-ház</a:t>
            </a:r>
            <a:r>
              <a:rPr lang="hu-HU" sz="2800" dirty="0"/>
              <a:t> uralkodásának nagy része alatt (1634 és 1854 között) a </a:t>
            </a:r>
            <a:r>
              <a:rPr lang="hu-HU" sz="2800" dirty="0" smtClean="0"/>
              <a:t>külfölddel való </a:t>
            </a:r>
            <a:r>
              <a:rPr lang="hu-HU" sz="2800" dirty="0"/>
              <a:t>érintkezéstől </a:t>
            </a:r>
            <a:r>
              <a:rPr lang="hu-HU" sz="2800" dirty="0" smtClean="0"/>
              <a:t>teljesen elzárta </a:t>
            </a:r>
            <a:r>
              <a:rPr lang="hu-HU" sz="2800" dirty="0"/>
              <a:t>Japánt</a:t>
            </a:r>
            <a:r>
              <a:rPr lang="hu-HU" sz="2800" dirty="0" smtClean="0"/>
              <a:t>.</a:t>
            </a:r>
          </a:p>
          <a:p>
            <a:r>
              <a:rPr lang="hu-HU" altLang="hu-HU" sz="2800" dirty="0"/>
              <a:t>A második gyarmatosítási hullámban az amerikai </a:t>
            </a:r>
            <a:r>
              <a:rPr lang="hu-HU" altLang="hu-HU" sz="2800" dirty="0" err="1"/>
              <a:t>Perry</a:t>
            </a:r>
            <a:r>
              <a:rPr lang="hu-HU" altLang="hu-HU" sz="2800" dirty="0"/>
              <a:t> hajóskapitány kikényszeríti a határok és a piacok </a:t>
            </a:r>
            <a:r>
              <a:rPr lang="hu-HU" altLang="hu-HU" sz="2800" dirty="0" smtClean="0"/>
              <a:t>megnyitását (1854)</a:t>
            </a:r>
          </a:p>
          <a:p>
            <a:r>
              <a:rPr lang="hu-HU" altLang="hu-HU" sz="2800" dirty="0" smtClean="0"/>
              <a:t>Ez a külső hatás és a belső elégedetlenség vezetett a </a:t>
            </a:r>
            <a:r>
              <a:rPr lang="hu-HU" altLang="hu-HU" sz="2800" dirty="0" err="1" smtClean="0"/>
              <a:t>sógunátus</a:t>
            </a:r>
            <a:r>
              <a:rPr lang="hu-HU" altLang="hu-HU" sz="2800" dirty="0" smtClean="0"/>
              <a:t> bukáshoz</a:t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43146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8864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u-HU" sz="2800" dirty="0" smtClean="0">
              <a:latin typeface="+mn-lt"/>
            </a:endParaRPr>
          </a:p>
          <a:p>
            <a:pPr algn="ctr"/>
            <a:r>
              <a:rPr lang="hu-HU" sz="2800" b="1" dirty="0" smtClean="0">
                <a:latin typeface="+mn-lt"/>
              </a:rPr>
              <a:t>A </a:t>
            </a:r>
            <a:r>
              <a:rPr lang="hu-HU" sz="2800" b="1" dirty="0" err="1" smtClean="0">
                <a:latin typeface="+mn-lt"/>
              </a:rPr>
              <a:t>Tokugava-sógunátus</a:t>
            </a:r>
            <a:r>
              <a:rPr lang="hu-HU" sz="2800" b="1" dirty="0" smtClean="0">
                <a:latin typeface="+mn-lt"/>
              </a:rPr>
              <a:t> vége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>
                <a:latin typeface="+mn-lt"/>
              </a:rPr>
              <a:t>A</a:t>
            </a:r>
            <a:r>
              <a:rPr lang="hu-HU" sz="2800" dirty="0" smtClean="0">
                <a:latin typeface="+mn-lt"/>
              </a:rPr>
              <a:t>z </a:t>
            </a:r>
            <a:r>
              <a:rPr lang="hu-HU" sz="2800" dirty="0">
                <a:latin typeface="+mn-lt"/>
              </a:rPr>
              <a:t>ipari, kereskedelmi és pénzügyi tevékenységek </a:t>
            </a:r>
            <a:r>
              <a:rPr lang="hu-HU" sz="2800" dirty="0" smtClean="0">
                <a:latin typeface="+mn-lt"/>
              </a:rPr>
              <a:t>gyors fejlődése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smtClean="0">
                <a:latin typeface="+mn-lt"/>
              </a:rPr>
              <a:t> → </a:t>
            </a:r>
            <a:r>
              <a:rPr lang="hu-HU" sz="2800" dirty="0">
                <a:latin typeface="+mn-lt"/>
              </a:rPr>
              <a:t>elkerülhetetlenné tette a feudális rendszer </a:t>
            </a:r>
            <a:r>
              <a:rPr lang="hu-HU" sz="2800" dirty="0" smtClean="0">
                <a:latin typeface="+mn-lt"/>
              </a:rPr>
              <a:t>felszámolását.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</a:rPr>
              <a:t>A </a:t>
            </a:r>
            <a:r>
              <a:rPr lang="hu-HU" sz="2800" dirty="0" err="1" smtClean="0">
                <a:latin typeface="+mn-lt"/>
              </a:rPr>
              <a:t>daimjók</a:t>
            </a:r>
            <a:r>
              <a:rPr lang="hu-HU" sz="2800" dirty="0" smtClean="0">
                <a:latin typeface="+mn-lt"/>
              </a:rPr>
              <a:t> (feudális urak), a </a:t>
            </a:r>
            <a:r>
              <a:rPr lang="hu-HU" sz="2800" dirty="0">
                <a:latin typeface="+mn-lt"/>
              </a:rPr>
              <a:t>szamurájok, a kereskedők és földművesek </a:t>
            </a:r>
            <a:r>
              <a:rPr lang="hu-HU" sz="2800" dirty="0" smtClean="0">
                <a:latin typeface="+mn-lt"/>
              </a:rPr>
              <a:t>egyaránt </a:t>
            </a:r>
            <a:r>
              <a:rPr lang="hu-HU" sz="2800" dirty="0">
                <a:latin typeface="+mn-lt"/>
              </a:rPr>
              <a:t>részt vettek a központi kormányzat (</a:t>
            </a:r>
            <a:r>
              <a:rPr lang="hu-HU" sz="2800" dirty="0" err="1">
                <a:latin typeface="+mn-lt"/>
              </a:rPr>
              <a:t>bakufu</a:t>
            </a:r>
            <a:r>
              <a:rPr lang="hu-HU" sz="2800" dirty="0">
                <a:latin typeface="+mn-lt"/>
              </a:rPr>
              <a:t>) megbuktatásában.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>
                <a:latin typeface="+mn-lt"/>
              </a:rPr>
              <a:t>A </a:t>
            </a:r>
            <a:r>
              <a:rPr lang="hu-HU" sz="2800" dirty="0" err="1">
                <a:latin typeface="+mn-lt"/>
              </a:rPr>
              <a:t>daimjók</a:t>
            </a:r>
            <a:r>
              <a:rPr lang="hu-HU" sz="2800" dirty="0">
                <a:latin typeface="+mn-lt"/>
              </a:rPr>
              <a:t> – </a:t>
            </a:r>
            <a:r>
              <a:rPr lang="hu-HU" sz="2800" dirty="0" err="1">
                <a:latin typeface="+mn-lt"/>
              </a:rPr>
              <a:t>a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Tokugavák</a:t>
            </a:r>
            <a:r>
              <a:rPr lang="hu-HU" sz="2800" dirty="0">
                <a:latin typeface="+mn-lt"/>
              </a:rPr>
              <a:t> hatalmának megtörésével – a saját klánjukat </a:t>
            </a:r>
            <a:r>
              <a:rPr lang="hu-HU" sz="2800" dirty="0" smtClean="0">
                <a:latin typeface="+mn-lt"/>
              </a:rPr>
              <a:t>kívánták vezető </a:t>
            </a:r>
            <a:r>
              <a:rPr lang="hu-HU" sz="2800" dirty="0">
                <a:latin typeface="+mn-lt"/>
              </a:rPr>
              <a:t>politikai szerephez </a:t>
            </a:r>
            <a:r>
              <a:rPr lang="hu-HU" sz="2800" dirty="0" smtClean="0">
                <a:latin typeface="+mn-lt"/>
              </a:rPr>
              <a:t>juttatni.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</a:rPr>
              <a:t>A </a:t>
            </a:r>
            <a:r>
              <a:rPr lang="hu-HU" sz="2800" dirty="0" err="1">
                <a:latin typeface="+mn-lt"/>
              </a:rPr>
              <a:t>Tokugava-bakufut</a:t>
            </a:r>
            <a:r>
              <a:rPr lang="hu-HU" sz="2800" dirty="0">
                <a:latin typeface="+mn-lt"/>
              </a:rPr>
              <a:t> végül a gazdasági modernizációban leginkább </a:t>
            </a:r>
            <a:r>
              <a:rPr lang="hu-HU" sz="2800" dirty="0" smtClean="0">
                <a:latin typeface="+mn-lt"/>
              </a:rPr>
              <a:t>élenjáró </a:t>
            </a:r>
            <a:r>
              <a:rPr lang="hu-HU" sz="2800" dirty="0" err="1" smtClean="0">
                <a:latin typeface="+mn-lt"/>
              </a:rPr>
              <a:t>hanok</a:t>
            </a:r>
            <a:r>
              <a:rPr lang="hu-HU" sz="2800" dirty="0" smtClean="0">
                <a:latin typeface="+mn-lt"/>
              </a:rPr>
              <a:t> </a:t>
            </a:r>
            <a:r>
              <a:rPr lang="hu-HU" sz="2800" dirty="0">
                <a:latin typeface="+mn-lt"/>
              </a:rPr>
              <a:t>(</a:t>
            </a:r>
            <a:r>
              <a:rPr lang="hu-HU" sz="2800" dirty="0" err="1">
                <a:latin typeface="+mn-lt"/>
              </a:rPr>
              <a:t>Csósú</a:t>
            </a:r>
            <a:r>
              <a:rPr lang="hu-HU" sz="2800" dirty="0">
                <a:latin typeface="+mn-lt"/>
              </a:rPr>
              <a:t>, </a:t>
            </a:r>
            <a:r>
              <a:rPr lang="hu-HU" sz="2800" dirty="0" err="1">
                <a:latin typeface="+mn-lt"/>
              </a:rPr>
              <a:t>Szacuma</a:t>
            </a:r>
            <a:r>
              <a:rPr lang="hu-HU" sz="2800" dirty="0">
                <a:latin typeface="+mn-lt"/>
              </a:rPr>
              <a:t>, </a:t>
            </a:r>
            <a:r>
              <a:rPr lang="hu-HU" sz="2800" dirty="0" err="1">
                <a:latin typeface="+mn-lt"/>
              </a:rPr>
              <a:t>Tosza</a:t>
            </a:r>
            <a:r>
              <a:rPr lang="hu-HU" sz="2800" dirty="0">
                <a:latin typeface="+mn-lt"/>
              </a:rPr>
              <a:t>, </a:t>
            </a:r>
            <a:r>
              <a:rPr lang="hu-HU" sz="2800" dirty="0" err="1">
                <a:latin typeface="+mn-lt"/>
              </a:rPr>
              <a:t>Hizen</a:t>
            </a:r>
            <a:r>
              <a:rPr lang="hu-HU" sz="2800" dirty="0">
                <a:latin typeface="+mn-lt"/>
              </a:rPr>
              <a:t>) szamurájai döntötték meg fegyveres erővel.</a:t>
            </a:r>
          </a:p>
        </p:txBody>
      </p:sp>
    </p:spTree>
    <p:extLst>
      <p:ext uri="{BB962C8B-B14F-4D97-AF65-F5344CB8AC3E}">
        <p14:creationId xmlns:p14="http://schemas.microsoft.com/office/powerpoint/2010/main" val="317814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hu-HU" altLang="hu-HU" sz="3200" dirty="0" err="1" smtClean="0"/>
              <a:t>Meidzsi-restauráció</a:t>
            </a:r>
            <a:endParaRPr lang="hu-HU" altLang="hu-HU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altLang="hu-HU" sz="2400" b="1" dirty="0" smtClean="0"/>
              <a:t>(</a:t>
            </a:r>
            <a:r>
              <a:rPr lang="hu-HU" altLang="hu-HU" sz="2400" b="1" dirty="0" err="1" smtClean="0"/>
              <a:t>Matsuhito</a:t>
            </a:r>
            <a:r>
              <a:rPr lang="hu-HU" altLang="hu-HU" sz="2400" b="1" dirty="0" smtClean="0"/>
              <a:t> az eredeti neve)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b="1" dirty="0"/>
              <a:t>A</a:t>
            </a:r>
            <a:r>
              <a:rPr lang="hu-HU" altLang="hu-HU" sz="2400" b="1" dirty="0" smtClean="0"/>
              <a:t> császári ház hatalmának megerősítése, a </a:t>
            </a:r>
            <a:r>
              <a:rPr lang="hu-HU" altLang="hu-HU" sz="2400" b="1" dirty="0" err="1" smtClean="0"/>
              <a:t>sógunokkal</a:t>
            </a:r>
            <a:r>
              <a:rPr lang="hu-HU" altLang="hu-HU" sz="2400" b="1" dirty="0" smtClean="0"/>
              <a:t> szemben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b="1" dirty="0"/>
              <a:t>A</a:t>
            </a:r>
            <a:r>
              <a:rPr lang="hu-HU" altLang="hu-HU" sz="2400" b="1" dirty="0" smtClean="0"/>
              <a:t>z állam központosítása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/>
              <a:t>P</a:t>
            </a:r>
            <a:r>
              <a:rPr lang="hu-HU" altLang="hu-HU" sz="2400" dirty="0" smtClean="0"/>
              <a:t>olgári átalakulás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/>
              <a:t>N</a:t>
            </a:r>
            <a:r>
              <a:rPr lang="hu-HU" altLang="hu-HU" sz="2400" dirty="0" smtClean="0"/>
              <a:t>agyipar megszilárdulása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 smtClean="0"/>
              <a:t>Központi Állami Bank – mai napig jelentős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/>
              <a:t>O</a:t>
            </a:r>
            <a:r>
              <a:rPr lang="hu-HU" altLang="hu-HU" sz="2400" dirty="0" smtClean="0"/>
              <a:t>ktatás reformja – az alapfokú oktatás mindenki számára kötelező! (lányoknak is) (tanárnak lenni presztízs, tisztelik a tudást)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 hűbéri társadalmi hierarchia eltörlése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altLang="hu-HU" sz="2400" dirty="0"/>
              <a:t>Ú</a:t>
            </a:r>
            <a:r>
              <a:rPr lang="hu-HU" altLang="hu-HU" sz="2400" dirty="0" smtClean="0"/>
              <a:t>j közigazgatási rendszer létrehozása – ez van a mai napig</a:t>
            </a:r>
          </a:p>
        </p:txBody>
      </p:sp>
    </p:spTree>
    <p:extLst>
      <p:ext uri="{BB962C8B-B14F-4D97-AF65-F5344CB8AC3E}">
        <p14:creationId xmlns:p14="http://schemas.microsoft.com/office/powerpoint/2010/main" val="510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japán fejlődés a II. </a:t>
            </a:r>
            <a:r>
              <a:rPr lang="hu-HU" dirty="0" err="1" smtClean="0"/>
              <a:t>vh</a:t>
            </a:r>
            <a:r>
              <a:rPr lang="hu-HU" dirty="0" smtClean="0"/>
              <a:t>. előtt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800" dirty="0"/>
              <a:t>Új fejlődési pályára állva, Japán </a:t>
            </a:r>
            <a:r>
              <a:rPr lang="hu-HU" sz="2800" dirty="0" smtClean="0"/>
              <a:t>már ekkor egyedi </a:t>
            </a:r>
            <a:r>
              <a:rPr lang="hu-HU" sz="2800" dirty="0"/>
              <a:t>választ tudott </a:t>
            </a:r>
            <a:r>
              <a:rPr lang="hu-HU" sz="2800" dirty="0" smtClean="0"/>
              <a:t>adni.</a:t>
            </a:r>
            <a:endParaRPr lang="hu-HU" sz="2800" dirty="0"/>
          </a:p>
          <a:p>
            <a:r>
              <a:rPr lang="hu-HU" sz="2800" dirty="0" smtClean="0"/>
              <a:t>A </a:t>
            </a:r>
            <a:r>
              <a:rPr lang="hu-HU" sz="2800" dirty="0"/>
              <a:t>gyarmati sorba süllyedés helyett néhány évtized alatt Á</a:t>
            </a:r>
            <a:r>
              <a:rPr lang="hu-HU" sz="2800" dirty="0" smtClean="0"/>
              <a:t>zsia </a:t>
            </a:r>
            <a:r>
              <a:rPr lang="hu-HU" sz="2800" dirty="0"/>
              <a:t>vezető katonai és gazdasági hatalmává vált</a:t>
            </a:r>
            <a:r>
              <a:rPr lang="hu-HU" sz="2800" dirty="0" smtClean="0"/>
              <a:t>. (nyertes háborúk)</a:t>
            </a:r>
          </a:p>
          <a:p>
            <a:r>
              <a:rPr lang="hu-HU" sz="2800" b="1" dirty="0"/>
              <a:t>A</a:t>
            </a:r>
            <a:r>
              <a:rPr lang="hu-HU" sz="2800" b="1" dirty="0" smtClean="0"/>
              <a:t>z </a:t>
            </a:r>
            <a:r>
              <a:rPr lang="hu-HU" sz="2800" b="1" dirty="0"/>
              <a:t>állam és az azt irányító hivatalnokok kiemelkedő szerepet játszottak</a:t>
            </a:r>
            <a:r>
              <a:rPr lang="hu-HU" sz="2800" b="1" dirty="0" smtClean="0"/>
              <a:t>.</a:t>
            </a:r>
          </a:p>
          <a:p>
            <a:r>
              <a:rPr lang="hu-HU" sz="2800" dirty="0" smtClean="0"/>
              <a:t>A </a:t>
            </a:r>
            <a:r>
              <a:rPr lang="hu-HU" sz="2800" dirty="0" err="1" smtClean="0"/>
              <a:t>zaibatsuk</a:t>
            </a:r>
            <a:r>
              <a:rPr lang="hu-HU" sz="2800" dirty="0" smtClean="0"/>
              <a:t> megerősödése (a </a:t>
            </a:r>
            <a:r>
              <a:rPr lang="hu-HU" sz="2800" dirty="0" err="1" smtClean="0"/>
              <a:t>sumitomo</a:t>
            </a:r>
            <a:r>
              <a:rPr lang="hu-HU" sz="2800" dirty="0"/>
              <a:t>, </a:t>
            </a:r>
            <a:r>
              <a:rPr lang="hu-HU" sz="2800" dirty="0" err="1"/>
              <a:t>mitsui</a:t>
            </a:r>
            <a:r>
              <a:rPr lang="hu-HU" sz="2800" dirty="0"/>
              <a:t> és a </a:t>
            </a:r>
            <a:r>
              <a:rPr lang="hu-HU" sz="2800" dirty="0" err="1"/>
              <a:t>Jasuda</a:t>
            </a:r>
            <a:r>
              <a:rPr lang="hu-HU" sz="2800" dirty="0"/>
              <a:t> </a:t>
            </a:r>
            <a:r>
              <a:rPr lang="hu-HU" sz="2800" dirty="0" smtClean="0"/>
              <a:t> </a:t>
            </a:r>
            <a:r>
              <a:rPr lang="hu-HU" sz="2800" dirty="0"/>
              <a:t>család még a </a:t>
            </a:r>
            <a:r>
              <a:rPr lang="hu-HU" sz="2800" dirty="0" err="1"/>
              <a:t>Tokugava-korszakban</a:t>
            </a:r>
            <a:r>
              <a:rPr lang="hu-HU" sz="2800" dirty="0"/>
              <a:t> alapozta </a:t>
            </a:r>
            <a:r>
              <a:rPr lang="hu-HU" sz="2800" dirty="0" smtClean="0"/>
              <a:t>meg vagyonát + </a:t>
            </a:r>
            <a:r>
              <a:rPr lang="hu-HU" sz="2800" dirty="0"/>
              <a:t>a </a:t>
            </a:r>
            <a:r>
              <a:rPr lang="hu-HU" sz="2800" dirty="0" err="1"/>
              <a:t>meidzsi-restauráció</a:t>
            </a:r>
            <a:r>
              <a:rPr lang="hu-HU" sz="2800" dirty="0"/>
              <a:t> után létrejövő </a:t>
            </a:r>
            <a:r>
              <a:rPr lang="hu-HU" sz="2800" dirty="0" smtClean="0"/>
              <a:t>Mitsubishi) </a:t>
            </a:r>
          </a:p>
        </p:txBody>
      </p:sp>
    </p:spTree>
    <p:extLst>
      <p:ext uri="{BB962C8B-B14F-4D97-AF65-F5344CB8AC3E}">
        <p14:creationId xmlns:p14="http://schemas.microsoft.com/office/powerpoint/2010/main" val="78811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3397</Words>
  <Application>Microsoft Office PowerPoint</Application>
  <PresentationFormat>Diavetítés a képernyőre (4:3 oldalarány)</PresentationFormat>
  <Paragraphs>453</Paragraphs>
  <Slides>52</Slides>
  <Notes>9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52</vt:i4>
      </vt:variant>
    </vt:vector>
  </HeadingPairs>
  <TitlesOfParts>
    <vt:vector size="62" baseType="lpstr">
      <vt:lpstr>Arial</vt:lpstr>
      <vt:lpstr>Bookman Old Style</vt:lpstr>
      <vt:lpstr>Calibri</vt:lpstr>
      <vt:lpstr>Minion Pro</vt:lpstr>
      <vt:lpstr>MinionPro-Regular</vt:lpstr>
      <vt:lpstr>Myriad Pro Cond</vt:lpstr>
      <vt:lpstr>Times New Roman</vt:lpstr>
      <vt:lpstr>Wingdings</vt:lpstr>
      <vt:lpstr>Office-téma</vt:lpstr>
      <vt:lpstr>Chart</vt:lpstr>
      <vt:lpstr>Gazdaságpolitika 11. ea. </vt:lpstr>
      <vt:lpstr>Miért foglalkozunk vele?</vt:lpstr>
      <vt:lpstr>A fejlesztő állam első modellje</vt:lpstr>
      <vt:lpstr>A fejlesztő államkapitalizmus japán modellje</vt:lpstr>
      <vt:lpstr>PowerPoint bemutató</vt:lpstr>
      <vt:lpstr>Előzmények</vt:lpstr>
      <vt:lpstr>PowerPoint bemutató</vt:lpstr>
      <vt:lpstr>Meidzsi-restauráció</vt:lpstr>
      <vt:lpstr>A japán fejlődés a II. vh. előtt</vt:lpstr>
      <vt:lpstr>.</vt:lpstr>
      <vt:lpstr>A japán fejlődés a II. vh. előtt</vt:lpstr>
      <vt:lpstr>PowerPoint bemutató</vt:lpstr>
      <vt:lpstr>PowerPoint bemutató</vt:lpstr>
      <vt:lpstr>Közvetlen előzmény: A mandzsúria kísérlet</vt:lpstr>
      <vt:lpstr>.</vt:lpstr>
      <vt:lpstr>PowerPoint bemutató</vt:lpstr>
      <vt:lpstr>A vesztes háború</vt:lpstr>
      <vt:lpstr> Az amerikai megszállás időszaka (1945-1955) </vt:lpstr>
      <vt:lpstr>A különbéke után</vt:lpstr>
      <vt:lpstr>Állami irányítás</vt:lpstr>
      <vt:lpstr>.</vt:lpstr>
      <vt:lpstr>Állami irányítás</vt:lpstr>
      <vt:lpstr>PowerPoint bemutató</vt:lpstr>
      <vt:lpstr>PowerPoint bemutató</vt:lpstr>
      <vt:lpstr>PowerPoint bemutató</vt:lpstr>
      <vt:lpstr>Magas megtakarítási ráta</vt:lpstr>
      <vt:lpstr>Második költségvetés</vt:lpstr>
      <vt:lpstr>Pénzügyi és költségvetési politika </vt:lpstr>
      <vt:lpstr>Társadalmi szolidaritás</vt:lpstr>
      <vt:lpstr>Az állam gazdasági szerepe</vt:lpstr>
      <vt:lpstr>PowerPoint bemutató</vt:lpstr>
      <vt:lpstr>Az állam gazdasági szerepe</vt:lpstr>
      <vt:lpstr>Beágyazott autonómia</vt:lpstr>
      <vt:lpstr>PowerPoint bemutató</vt:lpstr>
      <vt:lpstr>Johnson (1982:315-320) négy pontja </vt:lpstr>
      <vt:lpstr>PowerPoint bemutató</vt:lpstr>
      <vt:lpstr>A MITI szerepe</vt:lpstr>
      <vt:lpstr>Külföldi tőke szerepe</vt:lpstr>
      <vt:lpstr>Kereskedelempolitika</vt:lpstr>
      <vt:lpstr>PowerPoint bemutató</vt:lpstr>
      <vt:lpstr>PowerPoint bemutató</vt:lpstr>
      <vt:lpstr>Későbbi fejlemények</vt:lpstr>
      <vt:lpstr>Nyolcvanas évek:  a nemzetköziesedő Japán</vt:lpstr>
      <vt:lpstr>PowerPoint bemutató</vt:lpstr>
      <vt:lpstr>PowerPoint bemutató</vt:lpstr>
      <vt:lpstr>PowerPoint bemutató</vt:lpstr>
      <vt:lpstr>A nyolcvanas évek vége:  a pénzügyi buborék kipukkanása</vt:lpstr>
      <vt:lpstr>A nyolcvanas évek vége:  a pénzügyi buborék kipukkanása</vt:lpstr>
      <vt:lpstr>Kilencvenes évek: a stagnáló Japán</vt:lpstr>
      <vt:lpstr>PowerPoint bemutató</vt:lpstr>
      <vt:lpstr>PowerPoint bemutató</vt:lpstr>
      <vt:lpstr>A japán gazdasági rendszer fő pillérei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105</cp:revision>
  <dcterms:created xsi:type="dcterms:W3CDTF">2011-12-06T13:04:46Z</dcterms:created>
  <dcterms:modified xsi:type="dcterms:W3CDTF">2019-10-30T09:46:03Z</dcterms:modified>
</cp:coreProperties>
</file>